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8"/>
  </p:notesMasterIdLst>
  <p:handoutMasterIdLst>
    <p:handoutMasterId r:id="rId79"/>
  </p:handoutMasterIdLst>
  <p:sldIdLst>
    <p:sldId id="2241" r:id="rId2"/>
    <p:sldId id="257" r:id="rId3"/>
    <p:sldId id="260" r:id="rId4"/>
    <p:sldId id="2254" r:id="rId5"/>
    <p:sldId id="288" r:id="rId6"/>
    <p:sldId id="289" r:id="rId7"/>
    <p:sldId id="262" r:id="rId8"/>
    <p:sldId id="263" r:id="rId9"/>
    <p:sldId id="264" r:id="rId10"/>
    <p:sldId id="2253" r:id="rId11"/>
    <p:sldId id="286" r:id="rId12"/>
    <p:sldId id="287" r:id="rId13"/>
    <p:sldId id="265" r:id="rId14"/>
    <p:sldId id="266" r:id="rId15"/>
    <p:sldId id="267" r:id="rId16"/>
    <p:sldId id="268" r:id="rId17"/>
    <p:sldId id="803" r:id="rId18"/>
    <p:sldId id="804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95" r:id="rId37"/>
    <p:sldId id="341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2249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2250" r:id="rId69"/>
    <p:sldId id="327" r:id="rId70"/>
    <p:sldId id="328" r:id="rId71"/>
    <p:sldId id="339" r:id="rId72"/>
    <p:sldId id="2247" r:id="rId73"/>
    <p:sldId id="2248" r:id="rId74"/>
    <p:sldId id="293" r:id="rId75"/>
    <p:sldId id="294" r:id="rId76"/>
    <p:sldId id="340" r:id="rId7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72" autoAdjust="0"/>
    <p:restoredTop sz="87528" autoAdjust="0"/>
  </p:normalViewPr>
  <p:slideViewPr>
    <p:cSldViewPr>
      <p:cViewPr varScale="1">
        <p:scale>
          <a:sx n="158" d="100"/>
          <a:sy n="158" d="100"/>
        </p:scale>
        <p:origin x="2568" y="192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2025/12/2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8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4325" indent="-224325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1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18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839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44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61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78502"/>
            <a:ext cx="8380412" cy="625171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400" spc="-300" dirty="0">
                <a:ln w="3175">
                  <a:noFill/>
                </a:ln>
                <a:gradFill flip="none" rotWithShape="1">
                  <a:gsLst>
                    <a:gs pos="28000">
                      <a:srgbClr val="FEF9DA"/>
                    </a:gs>
                    <a:gs pos="52000">
                      <a:srgbClr val="FCE974"/>
                    </a:gs>
                    <a:gs pos="68000">
                      <a:srgbClr val="F79A1D"/>
                    </a:gs>
                  </a:gsLst>
                  <a:lin ang="5400000" scaled="1"/>
                  <a:tileRect/>
                </a:gradFill>
                <a:effectLst>
                  <a:outerShdw blurRad="88900" dist="12700" dir="2700000" algn="tl" rotWithShape="0">
                    <a:prstClr val="black"/>
                  </a:outerShdw>
                </a:effectLst>
                <a:latin typeface="Segoe" pitchFamily="34" charset="0"/>
                <a:ea typeface="+mn-ea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166718"/>
            <a:ext cx="8380412" cy="173037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481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/>
              <a:t>Introduction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to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System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Security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Attacks Happen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Lots of personal info stolen</a:t>
            </a:r>
          </a:p>
          <a:p>
            <a:pPr lvl="1"/>
            <a:r>
              <a:rPr lang="en-US" altLang="zh-CN" sz="1600" dirty="0"/>
              <a:t>Attackers broke into server w/ ~800K records on Utah patients</a:t>
            </a:r>
          </a:p>
          <a:p>
            <a:r>
              <a:rPr lang="en-US" altLang="zh-CN" dirty="0"/>
              <a:t>Phishing attacks</a:t>
            </a:r>
          </a:p>
          <a:p>
            <a:pPr lvl="1"/>
            <a:r>
              <a:rPr lang="en-US" altLang="zh-CN" sz="1600" dirty="0"/>
              <a:t>Users at ORNL tricked by phishing email about benefits from HR</a:t>
            </a:r>
          </a:p>
          <a:p>
            <a:r>
              <a:rPr lang="en-US" altLang="zh-CN" dirty="0"/>
              <a:t>Millions of PCs are under control of an adversary</a:t>
            </a:r>
          </a:p>
          <a:p>
            <a:pPr lvl="1"/>
            <a:r>
              <a:rPr lang="en-US" altLang="zh-CN" sz="1600" dirty="0"/>
              <a:t>Which is called "Botnet"</a:t>
            </a:r>
          </a:p>
          <a:p>
            <a:r>
              <a:rPr lang="en-US" altLang="zh-CN" dirty="0" err="1"/>
              <a:t>Stuxnet</a:t>
            </a:r>
            <a:endParaRPr lang="en-US" altLang="zh-CN" dirty="0"/>
          </a:p>
          <a:p>
            <a:pPr lvl="1"/>
            <a:r>
              <a:rPr lang="en-US" altLang="zh-CN" sz="1600" dirty="0"/>
              <a:t>Infected Iran's uranium processing facilities</a:t>
            </a:r>
          </a:p>
          <a:p>
            <a:pPr lvl="1"/>
            <a:r>
              <a:rPr lang="en-US" altLang="zh-CN" sz="1600" dirty="0"/>
              <a:t>Fake certificate</a:t>
            </a:r>
          </a:p>
          <a:p>
            <a:endParaRPr kumimoji="1" lang="zh-CN" altLang="en-US" sz="11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21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742235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3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9DA12F-2F3A-3C53-8B20-6A47CB8B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AA53ED-26AC-4ABB-9165-6C8EC756C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475264"/>
            <a:ext cx="8549640" cy="42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0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s://www.xudongz.com/cache/2f378473dbd4878e1f47edf3a1b75b15789925cc6c56e462a2642786073f4e9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" y="193161"/>
            <a:ext cx="13846895" cy="77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52351"/>
            <a:ext cx="7136954" cy="310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805"/>
            <a:ext cx="10129627" cy="5697915"/>
          </a:xfrm>
        </p:spPr>
      </p:pic>
      <p:sp>
        <p:nvSpPr>
          <p:cNvPr id="5" name="AutoShape 4" descr="https://i.lihkg.com/540/http: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6" descr="http:/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92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029804" y="909854"/>
            <a:ext cx="3493826" cy="1741986"/>
            <a:chOff x="5418163" y="1064525"/>
            <a:chExt cx="3493826" cy="2090383"/>
          </a:xfrm>
        </p:grpSpPr>
        <p:sp>
          <p:nvSpPr>
            <p:cNvPr id="20" name="Oval Callout 19"/>
            <p:cNvSpPr/>
            <p:nvPr/>
          </p:nvSpPr>
          <p:spPr>
            <a:xfrm>
              <a:off x="5418163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Folded Corner 20"/>
            <p:cNvSpPr/>
            <p:nvPr/>
          </p:nvSpPr>
          <p:spPr>
            <a:xfrm>
              <a:off x="5950424" y="1787856"/>
              <a:ext cx="2506063" cy="1226022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 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C:\Users\shuochen\AppData\Local\Microsoft\Windows\Temporary Internet Files\Content.IE5\2NSS8ZFI\MC90043382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9464" y="3635470"/>
            <a:ext cx="666636" cy="5555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" y="5407223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phone number is analogous to the URL that Amazon uses to notify the merchant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456596" y="1740093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buy this DVD.</a:t>
            </a: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6" y="-71111"/>
            <a:ext cx="248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    </a:t>
            </a:r>
            <a:endParaRPr kumimoji="0" 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5"/>
          <p:cNvSpPr>
            <a:spLocks noChangeArrowheads="1"/>
          </p:cNvSpPr>
          <p:nvPr/>
        </p:nvSpPr>
        <p:spPr bwMode="auto">
          <a:xfrm>
            <a:off x="22225" y="276147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6340" y="2601568"/>
            <a:ext cx="839176" cy="628405"/>
          </a:xfrm>
          <a:prstGeom prst="rect">
            <a:avLst/>
          </a:prstGeom>
          <a:noFill/>
        </p:spPr>
      </p:pic>
      <p:pic>
        <p:nvPicPr>
          <p:cNvPr id="13" name="Picture 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5418" y="4298831"/>
            <a:ext cx="760098" cy="625739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 flipV="1">
            <a:off x="3057087" y="3059377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3" idx="1"/>
          </p:cNvCxnSpPr>
          <p:nvPr/>
        </p:nvCxnSpPr>
        <p:spPr>
          <a:xfrm>
            <a:off x="3029810" y="4026090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37430" y="419581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Shopper Chuck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4466" y="4936958"/>
            <a:ext cx="94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Amazon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53128" y="233440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</a:t>
            </a:r>
            <a:endParaRPr lang="en-US" u="sng" dirty="0">
              <a:solidFill>
                <a:srgbClr val="0070C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647665" y="1194182"/>
            <a:ext cx="3439236" cy="1821599"/>
            <a:chOff x="2784144" y="2715905"/>
            <a:chExt cx="3439236" cy="2185919"/>
          </a:xfrm>
        </p:grpSpPr>
        <p:sp>
          <p:nvSpPr>
            <p:cNvPr id="23" name="Oval Callout 22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Folded Corner 23"/>
            <p:cNvSpPr/>
            <p:nvPr/>
          </p:nvSpPr>
          <p:spPr>
            <a:xfrm>
              <a:off x="3302760" y="3411941"/>
              <a:ext cx="243157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Oval Callout 24"/>
          <p:cNvSpPr/>
          <p:nvPr/>
        </p:nvSpPr>
        <p:spPr>
          <a:xfrm>
            <a:off x="2752782" y="2957019"/>
            <a:ext cx="3252232" cy="1057701"/>
          </a:xfrm>
          <a:prstGeom prst="wedgeEllipseCallout">
            <a:avLst>
              <a:gd name="adj1" fmla="val 57045"/>
              <a:gd name="adj2" fmla="val 6615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26" name="Straight Connector 25"/>
          <p:cNvCxnSpPr>
            <a:stCxn id="13" idx="0"/>
            <a:endCxn id="12" idx="2"/>
          </p:cNvCxnSpPr>
          <p:nvPr/>
        </p:nvCxnSpPr>
        <p:spPr>
          <a:xfrm rot="16200000" flipV="1">
            <a:off x="5671270" y="3744633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Callout 26"/>
          <p:cNvSpPr/>
          <p:nvPr/>
        </p:nvSpPr>
        <p:spPr>
          <a:xfrm>
            <a:off x="2677236" y="15126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3111" y="442062"/>
            <a:ext cx="723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HOW TO SHOP FOR FREE ONLINE (S&amp;P'11)</a:t>
            </a:r>
            <a:endParaRPr lang="en-US" sz="2800" dirty="0">
              <a:solidFill>
                <a:srgbClr val="00206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5071" y="891726"/>
            <a:ext cx="9144000" cy="4827892"/>
            <a:chOff x="0" y="982640"/>
            <a:chExt cx="9144000" cy="5793470"/>
          </a:xfrm>
        </p:grpSpPr>
        <p:sp>
          <p:nvSpPr>
            <p:cNvPr id="29" name="Rectangle 28"/>
            <p:cNvSpPr/>
            <p:nvPr/>
          </p:nvSpPr>
          <p:spPr>
            <a:xfrm>
              <a:off x="0" y="982640"/>
              <a:ext cx="9144000" cy="57934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6097" y="1153257"/>
              <a:ext cx="5786650" cy="512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87620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5" grpId="0" animBg="1"/>
      <p:bldP spid="25" grpId="1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mastercard-giftcar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4454" y="528195"/>
            <a:ext cx="3657600" cy="1981720"/>
          </a:xfrm>
          <a:prstGeom prst="rect">
            <a:avLst/>
          </a:prstGeom>
        </p:spPr>
      </p:pic>
      <p:sp>
        <p:nvSpPr>
          <p:cNvPr id="3" name="Text Placeholder 17"/>
          <p:cNvSpPr>
            <a:spLocks noGrp="1"/>
          </p:cNvSpPr>
          <p:nvPr>
            <p:ph type="body" idx="1"/>
          </p:nvPr>
        </p:nvSpPr>
        <p:spPr>
          <a:xfrm>
            <a:off x="166005" y="1135282"/>
            <a:ext cx="4201280" cy="3015912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Anyone can register an Amazon seller account, so can Chuck.</a:t>
            </a:r>
          </a:p>
          <a:p>
            <a:pPr lvl="1"/>
            <a:r>
              <a:rPr lang="en-US" sz="1800" dirty="0"/>
              <a:t>We purchased a $25 MasterCard gift card by cash</a:t>
            </a:r>
          </a:p>
          <a:p>
            <a:pPr lvl="1"/>
            <a:r>
              <a:rPr lang="en-US" sz="1800" dirty="0"/>
              <a:t>We registered it under the name "Mark Smith" with fake address/phone number</a:t>
            </a:r>
          </a:p>
          <a:p>
            <a:pPr lvl="1"/>
            <a:r>
              <a:rPr lang="en-US" sz="1800" dirty="0"/>
              <a:t>Registered for seller accounts in PayPal, Amazon and Google using the card</a:t>
            </a:r>
          </a:p>
        </p:txBody>
      </p:sp>
      <p:sp>
        <p:nvSpPr>
          <p:cNvPr id="22" name="Text Placeholder 17"/>
          <p:cNvSpPr txBox="1">
            <a:spLocks/>
          </p:cNvSpPr>
          <p:nvPr/>
        </p:nvSpPr>
        <p:spPr bwMode="auto">
          <a:xfrm>
            <a:off x="166011" y="4008659"/>
            <a:ext cx="7396845" cy="147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Chuck's trick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 to Mark (i.e., Chuck himself), but check out from Jeff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lang="en-US" dirty="0">
                <a:latin typeface="+mn-lt"/>
                <a:cs typeface="+mn-cs"/>
              </a:rPr>
              <a:t>Amazon is tricked to tell Jeff a payment between Chuck and Mark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Jeff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confused by Amazon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83133" y="3874472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(and seller Mark)</a:t>
            </a:r>
          </a:p>
        </p:txBody>
      </p:sp>
      <p:sp>
        <p:nvSpPr>
          <p:cNvPr id="24" name="Oval Callout 23"/>
          <p:cNvSpPr/>
          <p:nvPr/>
        </p:nvSpPr>
        <p:spPr>
          <a:xfrm>
            <a:off x="4722129" y="1304689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want to buy this DVD.</a:t>
            </a:r>
          </a:p>
        </p:txBody>
      </p:sp>
      <p:pic>
        <p:nvPicPr>
          <p:cNvPr id="25" name="Picture 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5006" y="3157900"/>
            <a:ext cx="726673" cy="585291"/>
          </a:xfrm>
          <a:prstGeom prst="rect">
            <a:avLst/>
          </a:prstGeom>
          <a:noFill/>
        </p:spPr>
      </p:pic>
      <p:pic>
        <p:nvPicPr>
          <p:cNvPr id="26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1868" y="2166164"/>
            <a:ext cx="839176" cy="628405"/>
          </a:xfrm>
          <a:prstGeom prst="rect">
            <a:avLst/>
          </a:prstGeom>
          <a:noFill/>
        </p:spPr>
      </p:pic>
      <p:pic>
        <p:nvPicPr>
          <p:cNvPr id="27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0946" y="3863430"/>
            <a:ext cx="760098" cy="625739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flipV="1">
            <a:off x="5322615" y="2623976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7" idx="1"/>
          </p:cNvCxnSpPr>
          <p:nvPr/>
        </p:nvCxnSpPr>
        <p:spPr>
          <a:xfrm>
            <a:off x="5295338" y="3590689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5518" y="3680797"/>
            <a:ext cx="1364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Shopper Chuck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39993" y="450156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Amazon</a:t>
            </a:r>
          </a:p>
          <a:p>
            <a:r>
              <a:rPr lang="en-US" sz="1400" dirty="0"/>
              <a:t>(</a:t>
            </a:r>
            <a:r>
              <a:rPr lang="en-US" sz="1400" dirty="0" err="1"/>
              <a:t>CaaS</a:t>
            </a:r>
            <a:r>
              <a:rPr lang="en-US" sz="1400" dirty="0"/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8656" y="1899006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Jeff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5213445" y="474451"/>
            <a:ext cx="3493826" cy="1741986"/>
            <a:chOff x="5336275" y="1064525"/>
            <a:chExt cx="3493826" cy="2090383"/>
          </a:xfrm>
        </p:grpSpPr>
        <p:sp>
          <p:nvSpPr>
            <p:cNvPr id="34" name="Oval Callout 33"/>
            <p:cNvSpPr/>
            <p:nvPr/>
          </p:nvSpPr>
          <p:spPr>
            <a:xfrm>
              <a:off x="5336275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Folded Corner 34"/>
            <p:cNvSpPr/>
            <p:nvPr/>
          </p:nvSpPr>
          <p:spPr>
            <a:xfrm>
              <a:off x="5752823" y="1692305"/>
              <a:ext cx="2695094" cy="1348240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rgbClr val="FF0000"/>
                  </a:solidFill>
                </a:rPr>
                <a:t>[Jeff's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055131" y="810909"/>
            <a:ext cx="3439236" cy="1821599"/>
            <a:chOff x="2784144" y="2715905"/>
            <a:chExt cx="3439236" cy="2185919"/>
          </a:xfrm>
        </p:grpSpPr>
        <p:sp>
          <p:nvSpPr>
            <p:cNvPr id="37" name="Oval Callout 36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Folded Corner 37"/>
            <p:cNvSpPr/>
            <p:nvPr/>
          </p:nvSpPr>
          <p:spPr>
            <a:xfrm>
              <a:off x="3237117" y="3411941"/>
              <a:ext cx="256922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rgbClr val="FF0000"/>
                  </a:solidFill>
                </a:rPr>
                <a:t>[Jeff's signature] </a:t>
              </a:r>
              <a:r>
                <a:rPr lang="en-US" sz="1200" dirty="0">
                  <a:solidFill>
                    <a:srgbClr val="FF0000"/>
                  </a:solidFill>
                </a:rPr>
                <a:t>[Mark's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Oval Callout 38"/>
          <p:cNvSpPr/>
          <p:nvPr/>
        </p:nvSpPr>
        <p:spPr>
          <a:xfrm>
            <a:off x="4722123" y="2521618"/>
            <a:ext cx="3531404" cy="1057701"/>
          </a:xfrm>
          <a:prstGeom prst="wedgeEllipseCallout">
            <a:avLst>
              <a:gd name="adj1" fmla="val 57026"/>
              <a:gd name="adj2" fmla="val 6522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40" name="Straight Connector 39"/>
          <p:cNvCxnSpPr>
            <a:stCxn id="27" idx="0"/>
            <a:endCxn id="26" idx="2"/>
          </p:cNvCxnSpPr>
          <p:nvPr/>
        </p:nvCxnSpPr>
        <p:spPr>
          <a:xfrm rot="16200000" flipV="1">
            <a:off x="7936798" y="3309232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Callout 40"/>
          <p:cNvSpPr/>
          <p:nvPr/>
        </p:nvSpPr>
        <p:spPr>
          <a:xfrm>
            <a:off x="4942764" y="10772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54995" y="442049"/>
            <a:ext cx="25625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Flaw &amp; exploit</a:t>
            </a:r>
          </a:p>
        </p:txBody>
      </p:sp>
    </p:spTree>
    <p:extLst>
      <p:ext uri="{BB962C8B-B14F-4D97-AF65-F5344CB8AC3E}">
        <p14:creationId xmlns:p14="http://schemas.microsoft.com/office/powerpoint/2010/main" val="57164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39" grpId="0" animBg="1"/>
      <p:bldP spid="39" grpId="1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Attacks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3723F9-97B5-21D6-C24B-3C519F8B1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246699"/>
            <a:ext cx="8549640" cy="32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2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F4525A-09FF-B25D-2E64-7096FDE49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Cross-Site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Scripting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5B0BFF-A497-464B-6AA8-9117EB5FB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026" name="Picture 2" descr="Understanding Cross Site Scripting (XSS)">
            <a:extLst>
              <a:ext uri="{FF2B5EF4-FFF2-40B4-BE49-F238E27FC236}">
                <a16:creationId xmlns:a16="http://schemas.microsoft.com/office/drawing/2014/main" id="{6B33E416-38F8-25F8-BF00-71FEB8851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547" y="1489348"/>
            <a:ext cx="4628906" cy="354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7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yubin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</a:t>
            </a: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yubin@sjtu.edu.cn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 = katrina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38358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89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9552" y="4712187"/>
            <a:ext cx="8317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ZU 0666',0,0);; DROP DATABASE TABLICE;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6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Security: Real World VS. Digital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Security in general not a particularly new concern</a:t>
            </a:r>
          </a:p>
          <a:p>
            <a:pPr lvl="1"/>
            <a:r>
              <a:rPr lang="en-US" altLang="zh-CN" dirty="0"/>
              <a:t>Banks, military, legal system, etc. have always worried about security</a:t>
            </a:r>
          </a:p>
          <a:p>
            <a:r>
              <a:rPr lang="en-US" altLang="zh-CN" dirty="0"/>
              <a:t>Similarities with computer security:</a:t>
            </a:r>
          </a:p>
          <a:p>
            <a:pPr lvl="1"/>
            <a:r>
              <a:rPr lang="en-US" altLang="zh-CN" dirty="0"/>
              <a:t>Want to compartmentalize (different keys for bike vs. safe deposit box)</a:t>
            </a:r>
          </a:p>
          <a:p>
            <a:pPr lvl="1"/>
            <a:r>
              <a:rPr lang="en-US" altLang="zh-CN" dirty="0"/>
              <a:t>Log and audit for compromises</a:t>
            </a:r>
          </a:p>
          <a:p>
            <a:pPr lvl="1"/>
            <a:r>
              <a:rPr lang="en-US" altLang="zh-CN" dirty="0"/>
              <a:t>Use legal system for deterrence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7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Security: Real World VS. Digital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7"/>
            <a:ext cx="8229600" cy="4236472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Significant differences with computer security:</a:t>
            </a:r>
          </a:p>
          <a:p>
            <a:pPr lvl="1"/>
            <a:r>
              <a:rPr lang="en-US" altLang="zh-CN" dirty="0"/>
              <a:t>Internet makes attacks fast, cheap, and scalable</a:t>
            </a:r>
          </a:p>
          <a:p>
            <a:pPr lvl="2"/>
            <a:r>
              <a:rPr lang="en-US" altLang="zh-CN" sz="1600" dirty="0"/>
              <a:t>Huge number of adversaries: bored teenagers, criminals worldwide, etc.</a:t>
            </a:r>
          </a:p>
          <a:p>
            <a:pPr lvl="2"/>
            <a:r>
              <a:rPr lang="en-US" altLang="zh-CN" sz="1600" dirty="0"/>
              <a:t>Anonymous adversaries: no strong identity on the internet</a:t>
            </a:r>
          </a:p>
          <a:p>
            <a:pPr lvl="2"/>
            <a:r>
              <a:rPr lang="en-US" altLang="zh-CN" sz="1600" dirty="0"/>
              <a:t>Adversaries have lots of resources (compromised PCs in a botnet)</a:t>
            </a:r>
          </a:p>
          <a:p>
            <a:pPr lvl="2"/>
            <a:r>
              <a:rPr lang="en-US" altLang="zh-CN" sz="1600" dirty="0"/>
              <a:t>Attacks can often be automated: systems compromised faster than can react</a:t>
            </a:r>
          </a:p>
          <a:p>
            <a:pPr lvl="1"/>
            <a:r>
              <a:rPr lang="en-US" altLang="zh-CN" dirty="0"/>
              <a:t>Users often have poor intuition about computer security</a:t>
            </a:r>
          </a:p>
          <a:p>
            <a:pPr lvl="2"/>
            <a:r>
              <a:rPr lang="en-US" altLang="zh-CN" sz="1600" dirty="0"/>
              <a:t>E.g., misunderstand implications of important security decisions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620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tx1"/>
                </a:solidFill>
              </a:rPr>
              <a:t>Security is a </a:t>
            </a:r>
            <a:r>
              <a:rPr lang="en-US" altLang="zh-CN" b="1" u="sng" dirty="0">
                <a:solidFill>
                  <a:schemeClr val="tx1"/>
                </a:solidFill>
              </a:rPr>
              <a:t>negative goal</a:t>
            </a:r>
          </a:p>
          <a:p>
            <a:pPr lvl="1"/>
            <a:r>
              <a:rPr lang="en-US" altLang="zh-CN" sz="1600" dirty="0"/>
              <a:t>Want to achieve something despite whatever adversary might do</a:t>
            </a:r>
          </a:p>
          <a:p>
            <a:r>
              <a:rPr lang="en-US" altLang="zh-CN" dirty="0"/>
              <a:t>A positive goal: "XYB can read </a:t>
            </a:r>
            <a:r>
              <a:rPr lang="en-US" altLang="zh-CN" dirty="0" err="1"/>
              <a:t>exam.txt</a:t>
            </a:r>
            <a:r>
              <a:rPr lang="en-US" altLang="zh-CN" dirty="0"/>
              <a:t>".</a:t>
            </a:r>
          </a:p>
          <a:p>
            <a:pPr lvl="1"/>
            <a:r>
              <a:rPr lang="en-US" altLang="zh-CN" sz="1600" dirty="0"/>
              <a:t>Ask XYB to check if our system meets this positive goal</a:t>
            </a:r>
          </a:p>
          <a:p>
            <a:r>
              <a:rPr lang="en-US" altLang="zh-CN" dirty="0"/>
              <a:t>A negative goal: "Ben cannot read </a:t>
            </a:r>
            <a:r>
              <a:rPr lang="en-US" altLang="zh-CN" dirty="0" err="1"/>
              <a:t>exam.txt</a:t>
            </a:r>
            <a:r>
              <a:rPr lang="en-US" altLang="zh-CN" dirty="0"/>
              <a:t>".</a:t>
            </a:r>
          </a:p>
          <a:p>
            <a:pPr lvl="1"/>
            <a:r>
              <a:rPr lang="en-US" altLang="zh-CN" sz="1600" dirty="0"/>
              <a:t>Ask John if he can read </a:t>
            </a:r>
            <a:r>
              <a:rPr lang="en-US" altLang="zh-CN" sz="1600" dirty="0" err="1"/>
              <a:t>exam.txt</a:t>
            </a:r>
            <a:r>
              <a:rPr lang="en-US" altLang="zh-CN" sz="1600" dirty="0"/>
              <a:t>?</a:t>
            </a:r>
          </a:p>
          <a:p>
            <a:pPr lvl="1"/>
            <a:r>
              <a:rPr lang="en-US" altLang="zh-CN" sz="1600" dirty="0"/>
              <a:t>Good to check, but not nearly enough..</a:t>
            </a:r>
          </a:p>
          <a:p>
            <a:pPr lvl="1"/>
            <a:r>
              <a:rPr lang="en-US" altLang="zh-CN" sz="1600" dirty="0"/>
              <a:t>Must reason about all possible ways in which John might get the data</a:t>
            </a:r>
          </a:p>
          <a:p>
            <a:r>
              <a:rPr lang="en-US" altLang="zh-CN" dirty="0"/>
              <a:t>How might Ben try to get the contents of </a:t>
            </a:r>
            <a:r>
              <a:rPr lang="en-US" altLang="zh-CN" dirty="0" err="1"/>
              <a:t>exam.txt</a:t>
            </a:r>
            <a:r>
              <a:rPr lang="en-US" altLang="zh-CN" dirty="0"/>
              <a:t>?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to Access </a:t>
            </a:r>
            <a:r>
              <a:rPr kumimoji="1" lang="en-US" altLang="zh-CN" dirty="0" err="1"/>
              <a:t>exam.txt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600" b="0" dirty="0"/>
              <a:t>Change permissions on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to get access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disk blocks directly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via </a:t>
            </a:r>
            <a:r>
              <a:rPr kumimoji="1" lang="en-US" altLang="zh-CN" sz="1600" b="0" dirty="0" err="1"/>
              <a:t>ipads.se.sjtu.edu.cn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Reuse memory after XYB's text editor exits, read data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Read backup copy of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from XYB's text editor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Intercept network packets to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Send XYB a </a:t>
            </a:r>
            <a:r>
              <a:rPr kumimoji="1" lang="en-US" altLang="zh-CN" sz="1600" b="0" dirty="0" err="1"/>
              <a:t>trojaned</a:t>
            </a:r>
            <a:r>
              <a:rPr kumimoji="1" lang="en-US" altLang="zh-CN" sz="1600" b="0" dirty="0"/>
              <a:t> text editor that emails out the file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Steal disk from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Get discarded printout of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from the trash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Call </a:t>
            </a:r>
            <a:r>
              <a:rPr kumimoji="1" lang="en-US" altLang="zh-CN" sz="1600" b="0" dirty="0" err="1"/>
              <a:t>sysadmin</a:t>
            </a:r>
            <a:r>
              <a:rPr kumimoji="1" lang="en-US" altLang="zh-CN" sz="1600" b="0" dirty="0"/>
              <a:t>, pretend to be XYB, reset his password</a:t>
            </a:r>
          </a:p>
          <a:p>
            <a:pPr>
              <a:lnSpc>
                <a:spcPct val="80000"/>
              </a:lnSpc>
            </a:pPr>
            <a:endParaRPr kumimoji="1" lang="en-US" altLang="zh-CN" sz="1600" dirty="0"/>
          </a:p>
          <a:p>
            <a:pPr>
              <a:lnSpc>
                <a:spcPct val="80000"/>
              </a:lnSpc>
            </a:pPr>
            <a:r>
              <a:rPr kumimoji="1" lang="en-US" altLang="zh-CN" sz="1600" dirty="0"/>
              <a:t>… when should we stop thinking of more ways?</a:t>
            </a:r>
            <a:endParaRPr kumimoji="1" lang="zh-CN" altLang="en-US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7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FB0D05B-D154-2240-8E58-BCF23D55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9863"/>
            <a:ext cx="8229600" cy="42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98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9BBC2-14E9-2640-8C49-F4A134A0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F2C1D7-247A-D944-B601-0457917B6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sometimes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conflicts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goals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availability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convenience</a:t>
            </a:r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simplicity</a:t>
            </a:r>
          </a:p>
          <a:p>
            <a:pPr lvl="1"/>
            <a:r>
              <a:rPr kumimoji="1" lang="en-US" altLang="zh-CN" dirty="0"/>
              <a:t>...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250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Tolerant Fails Here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Why not using fault tolerant techniques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security?</a:t>
            </a:r>
          </a:p>
          <a:p>
            <a:pPr lvl="1"/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 issue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seen as a kind of fault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DoS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“fault”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 </a:t>
            </a:r>
            <a:r>
              <a:rPr kumimoji="1" lang="en-US" altLang="en-US" dirty="0"/>
              <a:t>(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en-US" dirty="0"/>
              <a:t>cannot afford once)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rocket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launching</a:t>
            </a:r>
          </a:p>
          <a:p>
            <a:pPr lvl="1"/>
            <a:r>
              <a:rPr kumimoji="1" lang="en-US" altLang="zh-CN" dirty="0"/>
              <a:t>Failures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correlated</a:t>
            </a:r>
          </a:p>
          <a:p>
            <a:pPr lvl="2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fault-tolerance,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0698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Much Harder to Reason about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r>
              <a:rPr kumimoji="1" lang="en-US" altLang="zh-CN" sz="2000" dirty="0"/>
              <a:t>No complete solution; we can't always secure every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 nothing that you didn't create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 yourself</a:t>
            </a:r>
          </a:p>
          <a:p>
            <a:r>
              <a:rPr kumimoji="1" lang="en-US" altLang="zh-CN" sz="2000" dirty="0"/>
              <a:t>What are we going to learn?</a:t>
            </a:r>
          </a:p>
          <a:p>
            <a:pPr lvl="1"/>
            <a:r>
              <a:rPr kumimoji="1" lang="en-US" altLang="zh-CN" dirty="0"/>
              <a:t>How to model systems in the context of security</a:t>
            </a:r>
          </a:p>
          <a:p>
            <a:pPr lvl="1"/>
            <a:r>
              <a:rPr kumimoji="1" lang="en-US" altLang="zh-CN" dirty="0"/>
              <a:t>How we think about and assess risks</a:t>
            </a:r>
          </a:p>
          <a:p>
            <a:pPr lvl="1"/>
            <a:r>
              <a:rPr kumimoji="1" lang="en-US" altLang="zh-CN" dirty="0"/>
              <a:t>Techniques for assessing common risks</a:t>
            </a:r>
          </a:p>
          <a:p>
            <a:pPr lvl="2"/>
            <a:r>
              <a:rPr kumimoji="1" lang="en-US" altLang="zh-CN" sz="1600" dirty="0"/>
              <a:t>There are things we can do to make systems more secure</a:t>
            </a:r>
          </a:p>
          <a:p>
            <a:pPr lvl="1"/>
            <a:r>
              <a:rPr kumimoji="1" lang="en-US" altLang="zh-CN" dirty="0"/>
              <a:t>Know trade-offs</a:t>
            </a:r>
          </a:p>
          <a:p>
            <a:pPr lvl="2"/>
            <a:r>
              <a:rPr kumimoji="1" lang="en-US" altLang="zh-CN" sz="1600" dirty="0"/>
              <a:t>Security vs. performance, security vs. convenience, and security vs. simplicity</a:t>
            </a:r>
          </a:p>
        </p:txBody>
      </p:sp>
    </p:spTree>
    <p:extLst>
      <p:ext uri="{BB962C8B-B14F-4D97-AF65-F5344CB8AC3E}">
        <p14:creationId xmlns:p14="http://schemas.microsoft.com/office/powerpoint/2010/main" val="2337961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sz="2800" dirty="0"/>
              <a:t>2 Steps towards Building a More Secure System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1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1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Policy: 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/>
              <a:t>Confidentiality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/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/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04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Often don't know in advance who might attack, or what they might do</a:t>
            </a:r>
          </a:p>
          <a:p>
            <a:pPr lvl="1"/>
            <a:r>
              <a:rPr lang="en-US" altLang="zh-CN" sz="1600" dirty="0"/>
              <a:t>Adversaries may have different goals, techniques, resources, expertise</a:t>
            </a:r>
          </a:p>
          <a:p>
            <a:r>
              <a:rPr lang="en-US" altLang="zh-CN" dirty="0"/>
              <a:t>Cannot be secure against arbitrary adversaries</a:t>
            </a:r>
          </a:p>
          <a:p>
            <a:pPr lvl="1"/>
            <a:r>
              <a:rPr lang="en-US" altLang="zh-CN" sz="1600" dirty="0"/>
              <a:t>As we saw with Ben vs. XYB</a:t>
            </a:r>
          </a:p>
          <a:p>
            <a:pPr lvl="1"/>
            <a:r>
              <a:rPr lang="en-US" altLang="zh-CN" sz="1600" dirty="0"/>
              <a:t>Adversary might be your hardware vendor, software vendor, administrator, …</a:t>
            </a:r>
          </a:p>
          <a:p>
            <a:pPr lvl="1"/>
            <a:r>
              <a:rPr lang="en-US" altLang="zh-CN" sz="1600" dirty="0"/>
              <a:t>Need to make some plausible assumptions to make progress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44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147248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What does a threat model look like?</a:t>
            </a:r>
          </a:p>
          <a:p>
            <a:pPr lvl="1"/>
            <a:r>
              <a:rPr lang="en-US" altLang="zh-CN" dirty="0"/>
              <a:t>Adversary controls some computers, networks (but not all)</a:t>
            </a:r>
          </a:p>
          <a:p>
            <a:pPr lvl="1"/>
            <a:r>
              <a:rPr lang="en-US" altLang="zh-CN" dirty="0"/>
              <a:t>Adversary controls some software on computers he doesn't fully control</a:t>
            </a:r>
          </a:p>
          <a:p>
            <a:pPr lvl="1"/>
            <a:r>
              <a:rPr lang="en-US" altLang="zh-CN" dirty="0"/>
              <a:t>Adversary knows some information, such as passwords or keys (but not all)</a:t>
            </a:r>
          </a:p>
          <a:p>
            <a:pPr lvl="1"/>
            <a:r>
              <a:rPr lang="en-US" altLang="zh-CN" dirty="0"/>
              <a:t>Adversary knows about bugs in your software?</a:t>
            </a:r>
          </a:p>
          <a:p>
            <a:pPr lvl="1"/>
            <a:r>
              <a:rPr lang="en-US" altLang="zh-CN" dirty="0"/>
              <a:t>Physical attacks?</a:t>
            </a:r>
          </a:p>
          <a:p>
            <a:pPr lvl="1"/>
            <a:r>
              <a:rPr lang="en-US" altLang="zh-CN" dirty="0"/>
              <a:t>Social engineering attacks?</a:t>
            </a:r>
          </a:p>
          <a:p>
            <a:pPr lvl="1"/>
            <a:r>
              <a:rPr lang="en-US" altLang="zh-CN" dirty="0"/>
              <a:t>Resources?  (Can be hard to estimate either resources or requirements!)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52736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Unrealistic / incomplete threat models</a:t>
            </a:r>
          </a:p>
          <a:p>
            <a:pPr lvl="1"/>
            <a:r>
              <a:rPr lang="en-US" altLang="zh-CN" sz="1600" dirty="0"/>
              <a:t>Adversary is outside of the company network / firewall</a:t>
            </a:r>
          </a:p>
          <a:p>
            <a:pPr lvl="1"/>
            <a:r>
              <a:rPr lang="en-US" altLang="zh-CN" sz="1600" dirty="0"/>
              <a:t>Adversary doesn't know legitimate users' passwords</a:t>
            </a:r>
          </a:p>
          <a:p>
            <a:pPr lvl="1"/>
            <a:r>
              <a:rPr lang="en-US" altLang="zh-CN" sz="1600" dirty="0"/>
              <a:t>Adversary won't figure out how the system works</a:t>
            </a:r>
          </a:p>
          <a:p>
            <a:r>
              <a:rPr lang="en-US" altLang="zh-CN" dirty="0"/>
              <a:t>Despite this, important to have a threat model</a:t>
            </a:r>
          </a:p>
          <a:p>
            <a:pPr lvl="1"/>
            <a:r>
              <a:rPr lang="en-US" altLang="zh-CN" sz="1600" dirty="0"/>
              <a:t>Can reason about assumptions, evolve threat model over time</a:t>
            </a:r>
          </a:p>
          <a:p>
            <a:pPr lvl="1"/>
            <a:r>
              <a:rPr lang="en-US" altLang="zh-CN" sz="1600" dirty="0"/>
              <a:t>When a problem occurs, can figure out what exactly went wrong and re-design</a:t>
            </a:r>
          </a:p>
          <a:p>
            <a:r>
              <a:rPr lang="en-US" altLang="zh-CN" dirty="0"/>
              <a:t>Overly-ambitious threat models not always a good thing</a:t>
            </a:r>
          </a:p>
          <a:p>
            <a:pPr lvl="1"/>
            <a:r>
              <a:rPr lang="en-US" altLang="zh-CN" sz="1600" dirty="0"/>
              <a:t>Not all threats are equally important</a:t>
            </a:r>
          </a:p>
          <a:p>
            <a:pPr lvl="1"/>
            <a:r>
              <a:rPr lang="en-US" altLang="zh-CN" sz="1600" dirty="0"/>
              <a:t>Stronger requirements can lead to more complexity</a:t>
            </a:r>
          </a:p>
          <a:p>
            <a:pPr lvl="1"/>
            <a:r>
              <a:rPr lang="en-US" altLang="zh-CN" sz="1600" dirty="0"/>
              <a:t>Complex systems can develop subtle security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Complete mediation</a:t>
            </a:r>
          </a:p>
          <a:p>
            <a:pPr lvl="1"/>
            <a:r>
              <a:rPr lang="en-US" altLang="zh-CN" sz="2000" dirty="0"/>
              <a:t>Only way to access the resource involves the guard</a:t>
            </a:r>
          </a:p>
          <a:p>
            <a:pPr lvl="1"/>
            <a:r>
              <a:rPr lang="en-US" altLang="zh-CN" sz="2000" dirty="0"/>
              <a:t>1. Must enforce client-server modularity</a:t>
            </a:r>
          </a:p>
          <a:p>
            <a:pPr lvl="2"/>
            <a:r>
              <a:rPr lang="en-US" altLang="zh-CN" dirty="0"/>
              <a:t>Adversary should not be able to access server's resources directly</a:t>
            </a:r>
          </a:p>
          <a:p>
            <a:pPr lvl="2"/>
            <a:r>
              <a:rPr lang="en-US" altLang="zh-CN" dirty="0"/>
              <a:t>E.g., assume OS enforces modularity, or run server on separate machine</a:t>
            </a:r>
          </a:p>
          <a:p>
            <a:pPr lvl="1"/>
            <a:r>
              <a:rPr lang="en-US" altLang="zh-CN" sz="20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Two functions often provided by a guard:</a:t>
            </a:r>
          </a:p>
          <a:p>
            <a:pPr lvl="1"/>
            <a:r>
              <a:rPr lang="en-US" altLang="zh-CN" b="1" dirty="0"/>
              <a:t>Authentication</a:t>
            </a:r>
            <a:r>
              <a:rPr lang="en-US" altLang="zh-CN" dirty="0"/>
              <a:t>: request -&gt; principal</a:t>
            </a:r>
          </a:p>
          <a:p>
            <a:pPr lvl="2"/>
            <a:r>
              <a:rPr lang="en-US" altLang="zh-CN" sz="1600" dirty="0"/>
              <a:t>E.g., client's username, verified using password</a:t>
            </a:r>
          </a:p>
          <a:p>
            <a:pPr lvl="1"/>
            <a:r>
              <a:rPr lang="en-US" altLang="zh-CN" b="1" dirty="0"/>
              <a:t>Authorization</a:t>
            </a:r>
            <a:r>
              <a:rPr lang="en-US" altLang="zh-CN" dirty="0"/>
              <a:t>: (request, principal, resource) -&gt; allow?</a:t>
            </a:r>
          </a:p>
          <a:p>
            <a:pPr lvl="2"/>
            <a:r>
              <a:rPr lang="en-US" altLang="zh-CN" sz="1600" dirty="0"/>
              <a:t>E.g., consult access control list (ACL) for resource</a:t>
            </a:r>
          </a:p>
          <a:p>
            <a:r>
              <a:rPr lang="en-US" altLang="zh-CN" sz="2000" dirty="0"/>
              <a:t>Simplifies security</a:t>
            </a:r>
          </a:p>
          <a:p>
            <a:pPr lvl="1"/>
            <a:r>
              <a:rPr lang="en-US" altLang="zh-CN" dirty="0"/>
              <a:t>Can consider the guards under threat model</a:t>
            </a:r>
          </a:p>
          <a:p>
            <a:pPr lvl="1"/>
            <a:r>
              <a:rPr lang="en-US" altLang="zh-CN" b="1" u="sng" dirty="0"/>
              <a:t>But don't forget about complete mediation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dirty="0"/>
              <a:t>Resource:	</a:t>
            </a:r>
            <a:r>
              <a:rPr lang="en-US" altLang="zh-CN" b="0" dirty="0"/>
              <a:t>files, directories.</a:t>
            </a:r>
          </a:p>
          <a:p>
            <a:r>
              <a:rPr lang="en-US" altLang="zh-CN" dirty="0"/>
              <a:t>Server:		</a:t>
            </a:r>
            <a:r>
              <a:rPr lang="en-US" altLang="zh-CN" b="0" dirty="0"/>
              <a:t>OS kernel.</a:t>
            </a:r>
          </a:p>
          <a:p>
            <a:r>
              <a:rPr lang="en-US" altLang="zh-CN" dirty="0"/>
              <a:t>Client:		</a:t>
            </a:r>
            <a:r>
              <a:rPr lang="en-US" altLang="zh-CN" b="0" dirty="0"/>
              <a:t>process.</a:t>
            </a:r>
          </a:p>
          <a:p>
            <a:r>
              <a:rPr lang="en-US" altLang="zh-CN" dirty="0"/>
              <a:t>Requests:	</a:t>
            </a:r>
            <a:r>
              <a:rPr lang="en-US" altLang="zh-CN" b="0" dirty="0"/>
              <a:t>read, write system calls.</a:t>
            </a:r>
          </a:p>
          <a:p>
            <a:r>
              <a:rPr lang="en-US" altLang="zh-CN" dirty="0"/>
              <a:t>Mediation:	</a:t>
            </a:r>
            <a:r>
              <a:rPr lang="en-US" altLang="zh-CN" b="0" dirty="0"/>
              <a:t>U/K bit / system call implementation.</a:t>
            </a:r>
          </a:p>
          <a:p>
            <a:r>
              <a:rPr lang="en-US" altLang="zh-CN" dirty="0"/>
              <a:t>Principal:	</a:t>
            </a:r>
            <a:r>
              <a:rPr lang="en-US" altLang="zh-CN" b="0" dirty="0"/>
              <a:t>user ID.</a:t>
            </a:r>
          </a:p>
          <a:p>
            <a:r>
              <a:rPr lang="en-US" altLang="zh-CN" dirty="0"/>
              <a:t>Authentication:  </a:t>
            </a:r>
            <a:r>
              <a:rPr lang="en-US" altLang="zh-CN" b="0" dirty="0"/>
              <a:t>kernel keeps track of user ID for each process.</a:t>
            </a:r>
          </a:p>
          <a:p>
            <a:r>
              <a:rPr lang="en-US" altLang="zh-CN" dirty="0"/>
              <a:t>Authorization:   </a:t>
            </a:r>
            <a:r>
              <a:rPr lang="en-US" altLang="zh-CN" b="0" dirty="0"/>
              <a:t>permission bits &amp; owner </a:t>
            </a:r>
            <a:r>
              <a:rPr lang="en-US" altLang="zh-CN" b="0" dirty="0" err="1"/>
              <a:t>uid</a:t>
            </a:r>
            <a:r>
              <a:rPr lang="en-US" altLang="zh-CN" b="0" dirty="0"/>
              <a:t> in each  file's </a:t>
            </a:r>
            <a:r>
              <a:rPr lang="en-US" altLang="zh-CN" b="0" dirty="0" err="1"/>
              <a:t>inode</a:t>
            </a:r>
            <a:r>
              <a:rPr lang="en-US" altLang="zh-CN" b="0" dirty="0"/>
              <a:t>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dirty="0"/>
              <a:t>Resource: 	</a:t>
            </a:r>
            <a:r>
              <a:rPr lang="en-US" altLang="zh-CN" b="0" dirty="0"/>
              <a:t>Wiki pages</a:t>
            </a:r>
          </a:p>
          <a:p>
            <a:r>
              <a:rPr lang="en-US" altLang="zh-CN" dirty="0"/>
              <a:t>Client: 		</a:t>
            </a:r>
            <a:r>
              <a:rPr lang="en-US" altLang="zh-CN" b="0" dirty="0"/>
              <a:t>any computer that speaks HTTP</a:t>
            </a:r>
          </a:p>
          <a:p>
            <a:r>
              <a:rPr lang="en-US" altLang="zh-CN" dirty="0"/>
              <a:t>Server: 		</a:t>
            </a:r>
            <a:r>
              <a:rPr lang="en-US" altLang="zh-CN" b="0" dirty="0"/>
              <a:t>web application, maybe written in Python</a:t>
            </a:r>
          </a:p>
          <a:p>
            <a:r>
              <a:rPr lang="en-US" altLang="zh-CN" dirty="0"/>
              <a:t>Requests: 	</a:t>
            </a:r>
            <a:r>
              <a:rPr lang="en-US" altLang="zh-CN" b="0" dirty="0"/>
              <a:t>read/write wiki pages</a:t>
            </a:r>
          </a:p>
          <a:p>
            <a:r>
              <a:rPr lang="en-US" altLang="zh-CN" dirty="0"/>
              <a:t>Mediation: 	</a:t>
            </a:r>
            <a:r>
              <a:rPr lang="en-US" altLang="zh-CN" b="0" dirty="0"/>
              <a:t>server stores data on local disk, accepts only HTTP </a:t>
            </a:r>
            <a:r>
              <a:rPr lang="en-US" altLang="zh-CN" b="0" dirty="0" err="1"/>
              <a:t>reqs</a:t>
            </a:r>
            <a:endParaRPr lang="en-US" altLang="zh-CN" b="0" dirty="0"/>
          </a:p>
          <a:p>
            <a:r>
              <a:rPr lang="en-US" altLang="zh-CN" dirty="0"/>
              <a:t>Principal: 	</a:t>
            </a:r>
            <a:r>
              <a:rPr lang="en-US" altLang="zh-CN" b="0" dirty="0"/>
              <a:t>username</a:t>
            </a:r>
          </a:p>
          <a:p>
            <a:r>
              <a:rPr lang="en-US" altLang="zh-CN" dirty="0"/>
              <a:t>Authentication:   </a:t>
            </a:r>
            <a:r>
              <a:rPr lang="en-US" altLang="zh-CN" b="0" dirty="0"/>
              <a:t>password</a:t>
            </a:r>
          </a:p>
          <a:p>
            <a:r>
              <a:rPr lang="en-US" altLang="zh-CN" dirty="0"/>
              <a:t>Authorization:   </a:t>
            </a:r>
            <a:r>
              <a:rPr lang="en-US" altLang="zh-CN" b="0" dirty="0"/>
              <a:t>list of usernames that can read/write each wiki page</a:t>
            </a:r>
          </a:p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dirty="0"/>
              <a:t>Resource: 	</a:t>
            </a:r>
            <a:r>
              <a:rPr lang="en-US" altLang="zh-CN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Client: 		</a:t>
            </a:r>
            <a:r>
              <a:rPr lang="en-US" altLang="zh-CN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Server: 		</a:t>
            </a:r>
            <a:r>
              <a:rPr lang="en-US" altLang="zh-CN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Requests: 	</a:t>
            </a:r>
            <a:r>
              <a:rPr lang="en-US" altLang="zh-CN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no open </a:t>
            </a:r>
            <a:r>
              <a:rPr lang="en-US" altLang="zh-CN" sz="1600" dirty="0" err="1"/>
              <a:t>wifi</a:t>
            </a:r>
            <a:r>
              <a:rPr lang="en-US" altLang="zh-CN" sz="16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6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Principal, authentication: </a:t>
            </a:r>
            <a:r>
              <a:rPr lang="en-US" altLang="zh-CN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dirty="0"/>
              <a:t>Authorization: </a:t>
            </a:r>
            <a:r>
              <a:rPr lang="en-US" altLang="zh-CN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All ways to access resource must be checked by guard</a:t>
            </a:r>
          </a:p>
          <a:p>
            <a:pPr lvl="1"/>
            <a:r>
              <a:rPr lang="en-US" altLang="zh-CN" dirty="0"/>
              <a:t>Common estimate: one bug per 1,000 lines of code</a:t>
            </a:r>
          </a:p>
          <a:p>
            <a:pPr lvl="1"/>
            <a:r>
              <a:rPr lang="en-US" altLang="zh-CN" dirty="0"/>
              <a:t>Adversary may trick server code to do something unintended, bypass guard</a:t>
            </a:r>
          </a:p>
          <a:p>
            <a:r>
              <a:rPr kumimoji="1" lang="en-US" altLang="zh-CN" sz="2000" dirty="0"/>
              <a:t>How to prevent bypassing?</a:t>
            </a:r>
          </a:p>
          <a:p>
            <a:pPr lvl="1"/>
            <a:r>
              <a:rPr kumimoji="1" lang="en-US" altLang="zh-CN" dirty="0"/>
              <a:t>Reduce complexity: reduce lines of code</a:t>
            </a:r>
          </a:p>
          <a:p>
            <a:pPr lvl="1"/>
            <a:r>
              <a:rPr kumimoji="1" lang="en-US" altLang="zh-CN" dirty="0"/>
              <a:t>The "</a:t>
            </a:r>
            <a:r>
              <a:rPr kumimoji="1" lang="en-US" altLang="zh-CN" b="1" dirty="0"/>
              <a:t>principle of least privilege</a:t>
            </a:r>
            <a:r>
              <a:rPr kumimoji="1" lang="en-US" altLang="zh-CN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/>
              <a:t>https://</a:t>
            </a:r>
            <a:r>
              <a:rPr kumimoji="1" lang="en-US" altLang="zh-CN" b="1" dirty="0" err="1"/>
              <a:t>my.paymaxx.com</a:t>
            </a:r>
            <a:r>
              <a:rPr kumimoji="1" lang="en-US" altLang="zh-CN" b="1" dirty="0"/>
              <a:t>/</a:t>
            </a:r>
          </a:p>
          <a:p>
            <a:pPr lvl="1"/>
            <a:r>
              <a:rPr kumimoji="1" lang="en-US" altLang="zh-CN" sz="1600" dirty="0"/>
              <a:t>Requires username and password</a:t>
            </a:r>
          </a:p>
          <a:p>
            <a:pPr lvl="1"/>
            <a:r>
              <a:rPr kumimoji="1" lang="en-US" altLang="zh-CN" sz="1600" dirty="0"/>
              <a:t>If you authenticate, provides menu of options</a:t>
            </a:r>
          </a:p>
          <a:p>
            <a:pPr lvl="1"/>
            <a:r>
              <a:rPr kumimoji="1" lang="en-US" altLang="zh-CN" sz="1600" dirty="0"/>
              <a:t>One option is to get a PDF of the tax form</a:t>
            </a:r>
          </a:p>
          <a:p>
            <a:r>
              <a:rPr kumimoji="1" lang="en-US" altLang="zh-CN" b="1" dirty="0"/>
              <a:t>https://</a:t>
            </a:r>
            <a:r>
              <a:rPr kumimoji="1" lang="en-US" altLang="zh-CN" b="1" dirty="0" err="1"/>
              <a:t>my.paymaxx.com</a:t>
            </a:r>
            <a:r>
              <a:rPr kumimoji="1" lang="en-US" altLang="zh-CN" b="1" dirty="0"/>
              <a:t>/get-w2.cgi?</a:t>
            </a:r>
            <a:r>
              <a:rPr kumimoji="1" lang="en-US" altLang="zh-CN" b="1" u="sng" dirty="0"/>
              <a:t>id=1234</a:t>
            </a:r>
          </a:p>
          <a:p>
            <a:pPr lvl="1"/>
            <a:r>
              <a:rPr kumimoji="1" lang="en-US" altLang="zh-CN" sz="1600" dirty="0"/>
              <a:t>Gets a PDF of W2 tax form for ID 1234</a:t>
            </a:r>
          </a:p>
          <a:p>
            <a:r>
              <a:rPr kumimoji="1" lang="en-US" altLang="zh-CN" b="1" dirty="0"/>
              <a:t>get-w2.cgi</a:t>
            </a:r>
            <a:r>
              <a:rPr kumimoji="1" lang="en-US" altLang="zh-CN" dirty="0"/>
              <a:t> forgot to check authorization</a:t>
            </a:r>
          </a:p>
          <a:p>
            <a:pPr lvl="1"/>
            <a:r>
              <a:rPr kumimoji="1" lang="en-US" altLang="zh-CN" sz="1600" dirty="0"/>
              <a:t>Attacker manually constructs URLs to fetch all data</a:t>
            </a:r>
            <a:endParaRPr kumimoji="1" lang="zh-CN" altLang="en-US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743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4F64F57-8925-FB4E-A37F-E3E4AE21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Authentication:</a:t>
            </a:r>
            <a:r>
              <a:rPr lang="zh-CN" altLang="en-US" dirty="0"/>
              <a:t> </a:t>
            </a:r>
            <a:r>
              <a:rPr lang="en-US" altLang="zh-CN" dirty="0"/>
              <a:t>Who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You?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74AB97-E696-E74F-871D-42C4F519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know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passwords,</a:t>
            </a:r>
            <a:r>
              <a:rPr lang="zh-CN" altLang="en-US" dirty="0"/>
              <a:t> </a:t>
            </a:r>
            <a:r>
              <a:rPr lang="en-US" altLang="zh-CN" dirty="0"/>
              <a:t>answers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questions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have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keys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smart</a:t>
            </a:r>
            <a:r>
              <a:rPr lang="zh-CN" altLang="en-US" dirty="0"/>
              <a:t> </a:t>
            </a:r>
            <a:r>
              <a:rPr lang="en-US" altLang="zh-CN" dirty="0"/>
              <a:t>cards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are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fingerprint,</a:t>
            </a:r>
            <a:r>
              <a:rPr lang="zh-CN" altLang="en-US" dirty="0"/>
              <a:t> </a:t>
            </a:r>
            <a:r>
              <a:rPr lang="en-US" altLang="zh-CN" dirty="0"/>
              <a:t>iris,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other</a:t>
            </a:r>
            <a:r>
              <a:rPr lang="zh-CN" altLang="en-US" dirty="0"/>
              <a:t> </a:t>
            </a:r>
            <a:r>
              <a:rPr lang="en" altLang="zh-CN" dirty="0"/>
              <a:t>biometric</a:t>
            </a:r>
            <a:r>
              <a:rPr lang="zh-CN" altLang="en-US" dirty="0"/>
              <a:t> </a:t>
            </a:r>
            <a:r>
              <a:rPr lang="en-US" altLang="zh-CN" dirty="0"/>
              <a:t>method</a:t>
            </a:r>
          </a:p>
          <a:p>
            <a:pPr lvl="1"/>
            <a:endParaRPr lang="en-US" altLang="zh-CN" dirty="0"/>
          </a:p>
          <a:p>
            <a:r>
              <a:rPr lang="en-US" altLang="zh-CN" b="1" dirty="0">
                <a:solidFill>
                  <a:schemeClr val="accent2"/>
                </a:solidFill>
              </a:rPr>
              <a:t>Q:</a:t>
            </a:r>
            <a:r>
              <a:rPr lang="zh-CN" altLang="en-US" b="1" dirty="0"/>
              <a:t> </a:t>
            </a:r>
            <a:r>
              <a:rPr lang="en-US" altLang="zh-CN" b="1" dirty="0"/>
              <a:t>What</a:t>
            </a:r>
            <a:r>
              <a:rPr lang="zh-CN" altLang="en-US" b="1" dirty="0"/>
              <a:t> </a:t>
            </a:r>
            <a:r>
              <a:rPr lang="en-US" altLang="zh-CN" b="1" dirty="0"/>
              <a:t>are</a:t>
            </a:r>
            <a:r>
              <a:rPr lang="zh-CN" altLang="en-US" b="1" dirty="0"/>
              <a:t> </a:t>
            </a:r>
            <a:r>
              <a:rPr lang="en-US" altLang="zh-CN" b="1" dirty="0"/>
              <a:t>their</a:t>
            </a:r>
            <a:r>
              <a:rPr lang="zh-CN" altLang="en-US" b="1" dirty="0"/>
              <a:t> </a:t>
            </a:r>
            <a:r>
              <a:rPr lang="en-US" altLang="zh-CN" b="1" dirty="0"/>
              <a:t>pros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cons?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8843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Password goals</a:t>
            </a:r>
          </a:p>
          <a:p>
            <a:pPr lvl="1"/>
            <a:r>
              <a:rPr kumimoji="1" lang="en-US" altLang="zh-CN" dirty="0"/>
              <a:t>Authenticate user</a:t>
            </a:r>
          </a:p>
          <a:p>
            <a:pPr lvl="1"/>
            <a:r>
              <a:rPr kumimoji="1" lang="en-US" altLang="zh-CN" dirty="0"/>
              <a:t>Adversary must guess</a:t>
            </a:r>
          </a:p>
          <a:p>
            <a:pPr lvl="2"/>
            <a:r>
              <a:rPr kumimoji="1" lang="en-US" altLang="zh-CN" dirty="0"/>
              <a:t>For random 8-letter passwords, ~26</a:t>
            </a:r>
            <a:r>
              <a:rPr kumimoji="1" lang="en-US" altLang="zh-CN" baseline="30000" dirty="0"/>
              <a:t>8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Guessing is expensive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60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An Example: Guessing Password</a:t>
            </a:r>
            <a:r>
              <a:rPr kumimoji="1" lang="zh-CN" altLang="en-US" dirty="0"/>
              <a:t> </a:t>
            </a:r>
            <a:r>
              <a:rPr kumimoji="1" lang="en-US" altLang="zh-CN"/>
              <a:t>(Tenex)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20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 err="1">
                <a:latin typeface="Consolas"/>
                <a:cs typeface="Consolas"/>
              </a:rPr>
              <a:t>checkpw</a:t>
            </a:r>
            <a:r>
              <a:rPr kumimoji="1" lang="zh-CN" altLang="en-US" sz="2000" dirty="0">
                <a:latin typeface="Consolas"/>
                <a:cs typeface="Consolas"/>
              </a:rPr>
              <a:t> </a:t>
            </a:r>
            <a:r>
              <a:rPr kumimoji="1" lang="en-US" altLang="zh-CN" sz="2000" dirty="0">
                <a:latin typeface="Consolas"/>
                <a:cs typeface="Consolas"/>
              </a:rPr>
              <a:t>(user, </a:t>
            </a:r>
            <a:r>
              <a:rPr kumimoji="1" lang="en-US" altLang="zh-CN" sz="2000" dirty="0" err="1">
                <a:latin typeface="Consolas"/>
                <a:cs typeface="Consolas"/>
              </a:rPr>
              <a:t>passwd</a:t>
            </a:r>
            <a:r>
              <a:rPr kumimoji="1" lang="en-US" altLang="zh-CN" sz="2000" dirty="0">
                <a:latin typeface="Consolas"/>
                <a:cs typeface="Consolas"/>
              </a:rPr>
              <a:t>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>
                <a:latin typeface="Consolas"/>
                <a:cs typeface="Consolas"/>
              </a:rPr>
              <a:t>      </a:t>
            </a:r>
            <a:r>
              <a:rPr kumimoji="1" lang="en-US" altLang="zh-CN" sz="2000" b="0" dirty="0">
                <a:latin typeface="Consolas"/>
                <a:cs typeface="Consolas"/>
              </a:rPr>
              <a:t>acct = accounts[user]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for 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 in range(0, </a:t>
            </a:r>
            <a:r>
              <a:rPr kumimoji="1" lang="en-US" altLang="zh-CN" sz="2000" b="0" dirty="0" err="1">
                <a:latin typeface="Consolas"/>
                <a:cs typeface="Consolas"/>
              </a:rPr>
              <a:t>len</a:t>
            </a:r>
            <a:r>
              <a:rPr kumimoji="1" lang="en-US" altLang="zh-CN" sz="2000" b="0" dirty="0">
                <a:latin typeface="Consolas"/>
                <a:cs typeface="Consolas"/>
              </a:rPr>
              <a:t>(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)):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if 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 ≠ </a:t>
            </a:r>
            <a:r>
              <a:rPr kumimoji="1" lang="en-US" altLang="zh-CN" sz="2000" b="0" dirty="0" err="1">
                <a:latin typeface="Consolas"/>
                <a:cs typeface="Consolas"/>
              </a:rPr>
              <a:t>passwd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	return False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return True</a:t>
            </a:r>
            <a:endParaRPr kumimoji="1" lang="zh-CN" altLang="en-US" sz="2000" b="0" dirty="0">
              <a:latin typeface="Consolas"/>
              <a:cs typeface="Consola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1883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289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94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1004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060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FF0000"/>
                </a:solidFill>
              </a:rPr>
              <a:t>w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911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317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22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1883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2289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694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31004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35060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911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317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722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06668" y="3721596"/>
            <a:ext cx="139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 err="1">
                <a:solidFill>
                  <a:schemeClr val="accent1">
                    <a:lumMod val="50000"/>
                  </a:schemeClr>
                </a:solidFill>
                <a:cs typeface="Arial Narrow"/>
              </a:rPr>
              <a:t>passwd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: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6668" y="4860511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254061"/>
                </a:solidFill>
                <a:cs typeface="Arial Narrow"/>
              </a:rPr>
              <a:t>acct.pw</a:t>
            </a:r>
            <a:r>
              <a:rPr lang="en-US" altLang="zh-CN" sz="2800" dirty="0">
                <a:solidFill>
                  <a:srgbClr val="254061"/>
                </a:solidFill>
                <a:cs typeface="Arial Narrow"/>
              </a:rPr>
              <a:t>:</a:t>
            </a:r>
            <a:endParaRPr lang="zh-CN" altLang="en-US" sz="2800" dirty="0">
              <a:solidFill>
                <a:srgbClr val="254061"/>
              </a:solidFill>
              <a:cs typeface="Arial Narrow"/>
            </a:endParaRPr>
          </a:p>
        </p:txBody>
      </p:sp>
      <p:cxnSp>
        <p:nvCxnSpPr>
          <p:cNvPr id="25" name="直线箭头连接符 24"/>
          <p:cNvCxnSpPr>
            <a:stCxn id="14" idx="2"/>
            <a:endCxn id="6" idx="0"/>
          </p:cNvCxnSpPr>
          <p:nvPr/>
        </p:nvCxnSpPr>
        <p:spPr>
          <a:xfrm>
            <a:off x="3070864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15" idx="2"/>
            <a:endCxn id="7" idx="0"/>
          </p:cNvCxnSpPr>
          <p:nvPr/>
        </p:nvCxnSpPr>
        <p:spPr>
          <a:xfrm>
            <a:off x="3574920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6" idx="2"/>
            <a:endCxn id="8" idx="0"/>
          </p:cNvCxnSpPr>
          <p:nvPr/>
        </p:nvCxnSpPr>
        <p:spPr>
          <a:xfrm>
            <a:off x="4078976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>
            <a:stCxn id="17" idx="2"/>
            <a:endCxn id="9" idx="0"/>
          </p:cNvCxnSpPr>
          <p:nvPr/>
        </p:nvCxnSpPr>
        <p:spPr>
          <a:xfrm>
            <a:off x="4583032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>
            <a:stCxn id="18" idx="2"/>
            <a:endCxn id="10" idx="0"/>
          </p:cNvCxnSpPr>
          <p:nvPr/>
        </p:nvCxnSpPr>
        <p:spPr>
          <a:xfrm>
            <a:off x="5087088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102098" y="4278496"/>
            <a:ext cx="39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632523"/>
                </a:solidFill>
                <a:cs typeface="Arial Narrow"/>
              </a:rPr>
              <a:t>X</a:t>
            </a:r>
            <a:endParaRPr lang="zh-CN" altLang="en-US" sz="2800" dirty="0">
              <a:solidFill>
                <a:srgbClr val="632523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51623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Problem: server has a copy of all passwords</a:t>
            </a:r>
          </a:p>
          <a:p>
            <a:pPr lvl="1"/>
            <a:r>
              <a:rPr lang="en-US" altLang="zh-CN" dirty="0"/>
              <a:t>If adversary exploits buffer overflow, can get a copy of all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68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Also known as "</a:t>
            </a:r>
            <a:r>
              <a:rPr kumimoji="1" lang="en-US" altLang="zh-CN" b="1" i="1" dirty="0">
                <a:solidFill>
                  <a:schemeClr val="accent2"/>
                </a:solidFill>
              </a:rPr>
              <a:t>Timing Attack</a:t>
            </a:r>
            <a:r>
              <a:rPr kumimoji="1" lang="en-US" altLang="zh-CN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255247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1691680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40435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9921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380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9256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204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5936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44691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4177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528" y="16747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753175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75656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8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79912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52319" y="4598466"/>
            <a:ext cx="2551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8064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48064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6819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6305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32040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424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0424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5300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9248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2160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22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33064" y="4598466"/>
            <a:ext cx="280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's'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8344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金色五角星PNG免费下载- 图星人">
            <a:extLst>
              <a:ext uri="{FF2B5EF4-FFF2-40B4-BE49-F238E27FC236}">
                <a16:creationId xmlns:a16="http://schemas.microsoft.com/office/drawing/2014/main" id="{61C3F827-35C8-FA45-8904-5E95C7DAF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001" y="1304587"/>
            <a:ext cx="297744" cy="2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金色五角星PNG免费下载- 图星人">
            <a:extLst>
              <a:ext uri="{FF2B5EF4-FFF2-40B4-BE49-F238E27FC236}">
                <a16:creationId xmlns:a16="http://schemas.microsoft.com/office/drawing/2014/main" id="{B2291C68-66F4-A844-AD3F-FD21C21F9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69" y="1304472"/>
            <a:ext cx="297744" cy="2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072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Hash functions: arbitrary strings to fixed-length output</a:t>
            </a:r>
          </a:p>
          <a:p>
            <a:pPr lvl="1"/>
            <a:r>
              <a:rPr lang="en-US" altLang="zh-CN" dirty="0"/>
              <a:t>Common output sizes are 160 bits, 256 bits, ..</a:t>
            </a:r>
          </a:p>
          <a:p>
            <a:pPr lvl="1"/>
            <a:r>
              <a:rPr lang="en-US" altLang="zh-CN" dirty="0"/>
              <a:t>One-way: given H(x), hard to recover x</a:t>
            </a:r>
          </a:p>
          <a:p>
            <a:pPr lvl="1"/>
            <a:r>
              <a:rPr lang="en-US" altLang="zh-CN" dirty="0"/>
              <a:t>Collision-resistant: hard to find different x and y such that H(x)=H(y)</a:t>
            </a:r>
          </a:p>
          <a:p>
            <a:pPr lvl="1"/>
            <a:r>
              <a:rPr lang="en-US" altLang="zh-CN" dirty="0"/>
              <a:t>Evolve over time: SHA-0 and MD-5 used to be popular, now considered broken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99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Accounts database stores hash of every user's password</a:t>
            </a:r>
          </a:p>
          <a:p>
            <a:r>
              <a:rPr lang="en-US" altLang="zh-CN" dirty="0"/>
              <a:t>Compute hash, check if the hash matches</a:t>
            </a:r>
          </a:p>
          <a:p>
            <a:r>
              <a:rPr lang="en-US" altLang="zh-CN" dirty="0"/>
              <a:t>Solves not only the password theft problem, but also the page-fault attack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093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43608" y="1273324"/>
            <a:ext cx="6912768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hr-HR" altLang="zh-CN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(password)</a:t>
            </a:r>
            <a:br>
              <a:rPr lang="hr-HR" altLang="zh-CN" b="1" dirty="0">
                <a:latin typeface="Consolas" charset="0"/>
              </a:rPr>
            </a:b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de5aba604c340e1965bb27d7a4c4ba03f4798ac7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321196d4a6ff137202191489895e58c29475ccab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6ea7c2b3e08a3d19fee5766cf9fc51680b267e9f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hodor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| c6447b82fbb4b8e7dbcf2d28a4d7372f5dc32687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2742" y="369546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):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</a:t>
            </a:r>
            <a:r>
              <a:rPr lang="en-US" altLang="zh-CN" dirty="0">
                <a:latin typeface="Consolas" charset="0"/>
              </a:rPr>
              <a:t>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784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happens if an adversary breaks into a popular web site </a:t>
            </a:r>
            <a:br>
              <a:rPr lang="en-US" altLang="zh-CN" sz="2000" dirty="0"/>
            </a:br>
            <a:r>
              <a:rPr lang="en-US" altLang="zh-CN" sz="2000" dirty="0"/>
              <a:t>with 1M accounts?</a:t>
            </a:r>
          </a:p>
          <a:p>
            <a:pPr lvl="1"/>
            <a:r>
              <a:rPr lang="en-US" altLang="zh-CN" dirty="0"/>
              <a:t>Adversary steals 1M hashes</a:t>
            </a:r>
          </a:p>
          <a:p>
            <a:pPr lvl="1"/>
            <a:r>
              <a:rPr lang="en-US" altLang="zh-CN" dirty="0"/>
              <a:t>Problem: adversary can guess each password one-by-one</a:t>
            </a:r>
          </a:p>
          <a:p>
            <a:pPr lvl="1"/>
            <a:r>
              <a:rPr lang="en-US" altLang="zh-CN" dirty="0"/>
              <a:t>Problem: worse yet, adversary can build table of hashes for common passwords</a:t>
            </a:r>
          </a:p>
          <a:p>
            <a:pPr lvl="1"/>
            <a:r>
              <a:rPr lang="en-US" altLang="zh-CN" dirty="0"/>
              <a:t>Often called a "</a:t>
            </a:r>
            <a:r>
              <a:rPr lang="en-US" altLang="zh-CN" b="1" dirty="0">
                <a:solidFill>
                  <a:schemeClr val="accent2"/>
                </a:solidFill>
              </a:rPr>
              <a:t>r</a:t>
            </a:r>
            <a:r>
              <a:rPr lang="en-US" altLang="zh-CN" b="1" dirty="0">
                <a:solidFill>
                  <a:schemeClr val="accent6"/>
                </a:solidFill>
              </a:rPr>
              <a:t>a</a:t>
            </a:r>
            <a:r>
              <a:rPr lang="en-US" altLang="zh-CN" b="1" dirty="0">
                <a:solidFill>
                  <a:schemeClr val="accent3"/>
                </a:solidFill>
              </a:rPr>
              <a:t>i</a:t>
            </a:r>
            <a:r>
              <a:rPr lang="en-US" altLang="zh-CN" b="1" dirty="0">
                <a:solidFill>
                  <a:schemeClr val="accent4"/>
                </a:solidFill>
              </a:rPr>
              <a:t>n</a:t>
            </a:r>
            <a:r>
              <a:rPr lang="en-US" altLang="zh-CN" b="1" dirty="0">
                <a:solidFill>
                  <a:schemeClr val="accent5"/>
                </a:solidFill>
              </a:rPr>
              <a:t>b</a:t>
            </a:r>
            <a:r>
              <a:rPr lang="en-US" altLang="zh-CN" b="1" dirty="0">
                <a:solidFill>
                  <a:schemeClr val="accent1"/>
                </a:solidFill>
              </a:rPr>
              <a:t>o</a:t>
            </a:r>
            <a:r>
              <a:rPr lang="en-US" altLang="zh-CN" b="1" dirty="0">
                <a:solidFill>
                  <a:schemeClr val="accent5"/>
                </a:solidFill>
              </a:rPr>
              <a:t>w</a:t>
            </a:r>
            <a:r>
              <a:rPr lang="en-US" altLang="zh-CN" b="1" dirty="0"/>
              <a:t> table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Users are not great at choosing passwords, many common choices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15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3</a:t>
            </a:r>
            <a:r>
              <a:rPr kumimoji="1" lang="en" altLang="zh-CN" dirty="0"/>
              <a:t>0 Most </a:t>
            </a:r>
            <a:r>
              <a:rPr kumimoji="1" lang="en-US" altLang="zh-CN" dirty="0"/>
              <a:t>Used</a:t>
            </a:r>
            <a:r>
              <a:rPr kumimoji="1" lang="en" altLang="zh-CN" dirty="0"/>
              <a:t> Passwords in 2022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8" name="AutoShape 4" descr="Top 30 Most Used Passwords in the World">
            <a:extLst>
              <a:ext uri="{FF2B5EF4-FFF2-40B4-BE49-F238E27FC236}">
                <a16:creationId xmlns:a16="http://schemas.microsoft.com/office/drawing/2014/main" id="{47DF1148-6497-8042-84AC-FB94C52BF9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9392AC-60F0-5147-A096-2E8B179DB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22" y="1251382"/>
            <a:ext cx="5760756" cy="39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5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altLang="zh-CN" dirty="0"/>
              <a:t>Important to think of human factors when designing security systems</a:t>
            </a:r>
          </a:p>
          <a:p>
            <a:pPr lvl="1">
              <a:lnSpc>
                <a:spcPct val="170000"/>
              </a:lnSpc>
            </a:pPr>
            <a:r>
              <a:rPr lang="en-US" altLang="zh-CN" sz="1600" dirty="0"/>
              <a:t>Not much we can do for users that chose "123456"</a:t>
            </a:r>
          </a:p>
          <a:p>
            <a:pPr lvl="1">
              <a:lnSpc>
                <a:spcPct val="170000"/>
              </a:lnSpc>
            </a:pPr>
            <a:r>
              <a:rPr lang="en-US" altLang="zh-CN" sz="1600" dirty="0"/>
              <a:t>Plenty of bad passwords have numbers, uppercase, lowercase, etc.</a:t>
            </a:r>
          </a:p>
          <a:p>
            <a:pPr lvl="1">
              <a:lnSpc>
                <a:spcPct val="170000"/>
              </a:lnSpc>
            </a:pPr>
            <a:r>
              <a:rPr lang="en-US" altLang="zh-CN" sz="1600" dirty="0"/>
              <a:t>What matters is the (un)popularity of a password, not letters/symbols</a:t>
            </a:r>
          </a:p>
          <a:p>
            <a:pPr lvl="1">
              <a:lnSpc>
                <a:spcPct val="170000"/>
              </a:lnSpc>
            </a:pPr>
            <a:r>
              <a:rPr lang="en-US" altLang="zh-CN" sz="1600" dirty="0"/>
              <a:t>But we can still make it a bit harder to guess less-embarrassing passwords</a:t>
            </a:r>
          </a:p>
          <a:p>
            <a:pPr>
              <a:lnSpc>
                <a:spcPct val="170000"/>
              </a:lnSpc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366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Salting: make the same password have different hash values</a:t>
            </a:r>
          </a:p>
          <a:p>
            <a:pPr lvl="1"/>
            <a:r>
              <a:rPr lang="en-US" altLang="zh-CN" sz="1600" dirty="0"/>
              <a:t>Makes it harder to build a pre-defined lookup table</a:t>
            </a:r>
          </a:p>
          <a:p>
            <a:r>
              <a:rPr lang="en-US" altLang="zh-CN" sz="1800" dirty="0"/>
              <a:t>Choose random salt value when storing the password (&amp; store the salt)</a:t>
            </a:r>
          </a:p>
          <a:p>
            <a:pPr lvl="1"/>
            <a:r>
              <a:rPr lang="en-US" altLang="zh-CN" sz="1600" dirty="0"/>
              <a:t>Store hash of salt and password together</a:t>
            </a:r>
          </a:p>
          <a:p>
            <a:pPr lvl="1"/>
            <a:r>
              <a:rPr lang="en-US" altLang="zh-CN" sz="1600" dirty="0"/>
              <a:t>Use the original salt to compute a matching hash when verifying password</a:t>
            </a:r>
          </a:p>
          <a:p>
            <a:pPr lvl="1"/>
            <a:r>
              <a:rPr lang="en-US" altLang="zh-CN" sz="1600" dirty="0"/>
              <a:t>Every password has many possible hash values -&gt; impractical to build rainbow</a:t>
            </a:r>
            <a:r>
              <a:rPr lang="zh-CN" altLang="en-US" sz="1600" dirty="0"/>
              <a:t> </a:t>
            </a:r>
            <a:r>
              <a:rPr lang="en-US" altLang="zh-CN" sz="1600" dirty="0"/>
              <a:t>table</a:t>
            </a:r>
          </a:p>
          <a:p>
            <a:r>
              <a:rPr lang="en-US" altLang="zh-CN" sz="1800" dirty="0"/>
              <a:t>Use a much more expensive hash function</a:t>
            </a:r>
          </a:p>
          <a:p>
            <a:pPr lvl="1"/>
            <a:r>
              <a:rPr lang="en-US" altLang="zh-CN" sz="1600" dirty="0"/>
              <a:t>For reference: look up "</a:t>
            </a:r>
            <a:r>
              <a:rPr lang="en-US" altLang="zh-CN" sz="1600" dirty="0" err="1"/>
              <a:t>bcrypt</a:t>
            </a:r>
            <a:r>
              <a:rPr lang="en-US" altLang="zh-CN" sz="1600" dirty="0"/>
              <a:t>" by </a:t>
            </a:r>
            <a:r>
              <a:rPr lang="en-US" altLang="zh-CN" sz="1600" dirty="0" err="1"/>
              <a:t>Provos</a:t>
            </a:r>
            <a:r>
              <a:rPr lang="en-US" altLang="zh-CN" sz="1600" dirty="0"/>
              <a:t> and </a:t>
            </a:r>
            <a:r>
              <a:rPr lang="en-US" altLang="zh-CN" sz="1600" dirty="0" err="1"/>
              <a:t>Mazieres</a:t>
            </a:r>
            <a:endParaRPr lang="en-US" altLang="zh-CN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75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 Authentication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not want to continuously authenticate with password for every command</a:t>
            </a:r>
          </a:p>
          <a:p>
            <a:pPr lvl="1"/>
            <a:r>
              <a:rPr lang="en-US" altLang="zh-CN" dirty="0"/>
              <a:t>Typing, storing, transmitting, checking password: risk of compromise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In Unix login:</a:t>
            </a:r>
          </a:p>
          <a:p>
            <a:pPr lvl="1"/>
            <a:r>
              <a:rPr lang="en-US" altLang="zh-CN" dirty="0"/>
              <a:t>Login process exchanges password for </a:t>
            </a:r>
            <a:r>
              <a:rPr lang="en-US" altLang="zh-CN" b="1" dirty="0" err="1"/>
              <a:t>userid</a:t>
            </a:r>
            <a:endParaRPr lang="en-US" altLang="zh-CN" b="1" dirty="0"/>
          </a:p>
          <a:p>
            <a:pPr lvl="1"/>
            <a:endParaRPr lang="en-US" altLang="zh-CN" b="1" dirty="0"/>
          </a:p>
          <a:p>
            <a:r>
              <a:rPr lang="en-US" altLang="zh-CN" dirty="0"/>
              <a:t>In web applications:</a:t>
            </a:r>
          </a:p>
          <a:p>
            <a:pPr lvl="1"/>
            <a:r>
              <a:rPr lang="en-US" altLang="zh-CN" dirty="0"/>
              <a:t>Often exchange password for a session </a:t>
            </a:r>
            <a:r>
              <a:rPr lang="en-US" altLang="zh-CN" b="1" dirty="0"/>
              <a:t>cookie</a:t>
            </a:r>
          </a:p>
          <a:p>
            <a:pPr lvl="1"/>
            <a:r>
              <a:rPr lang="en-US" altLang="zh-CN" dirty="0"/>
              <a:t>Can think of it as a temporary password that's good for limited time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98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check username and password,</a:t>
            </a:r>
            <a:r>
              <a:rPr lang="zh-CN" altLang="en-US" dirty="0"/>
              <a:t> </a:t>
            </a:r>
            <a:r>
              <a:rPr lang="en-US" altLang="zh-CN" dirty="0"/>
              <a:t>if ok, send:</a:t>
            </a:r>
          </a:p>
          <a:p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dirty="0"/>
              <a:t>Use the tuple to authenticate user for a period of time</a:t>
            </a:r>
          </a:p>
          <a:p>
            <a:pPr lvl="1"/>
            <a:r>
              <a:rPr lang="en-US" altLang="zh-CN" dirty="0"/>
              <a:t>Nice property: no need to store password in memory, or re-enter it often</a:t>
            </a:r>
          </a:p>
          <a:p>
            <a:pPr lvl="1"/>
            <a:r>
              <a:rPr lang="en-US" altLang="zh-CN" i="1" dirty="0" err="1"/>
              <a:t>Server_key</a:t>
            </a:r>
            <a:r>
              <a:rPr lang="en-US" altLang="zh-CN" dirty="0"/>
              <a:t> is there to ensure users can't fabricate hash themselves</a:t>
            </a:r>
          </a:p>
          <a:p>
            <a:pPr lvl="1"/>
            <a:r>
              <a:rPr lang="en-US" altLang="zh-CN" dirty="0"/>
              <a:t>Arbitrary secret string on server, can be changed (invalidating cookies)</a:t>
            </a:r>
          </a:p>
          <a:p>
            <a:pPr lvl="1"/>
            <a:r>
              <a:rPr lang="en-US" altLang="zh-CN" dirty="0"/>
              <a:t>Can verify that the username and expiration time is valid by checking hash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4400" y="1660418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charset="0"/>
              </a:rPr>
              <a:t>{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</a:t>
            </a:r>
            <a:r>
              <a:rPr lang="en-US" altLang="zh-CN" b="1" dirty="0">
                <a:latin typeface="Consolas" charset="0"/>
              </a:rPr>
              <a:t>,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, H(</a:t>
            </a:r>
            <a:r>
              <a:rPr lang="en-US" altLang="zh-CN" b="1" dirty="0" err="1">
                <a:solidFill>
                  <a:srgbClr val="9335FF"/>
                </a:solidFill>
                <a:latin typeface="Consolas" charset="0"/>
              </a:rPr>
              <a:t>server_key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)}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8460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Problem: the same hash can be used for different username/expiration pairs!</a:t>
            </a:r>
          </a:p>
          <a:p>
            <a:pPr lvl="1"/>
            <a:r>
              <a:rPr lang="en-US" altLang="zh-CN" dirty="0"/>
              <a:t>E.g., "</a:t>
            </a:r>
            <a:r>
              <a:rPr lang="en-US" altLang="zh-CN" b="1" dirty="0">
                <a:solidFill>
                  <a:srgbClr val="0432FF"/>
                </a:solidFill>
              </a:rPr>
              <a:t>Ben</a:t>
            </a:r>
            <a:r>
              <a:rPr lang="en-US" altLang="zh-CN" dirty="0"/>
              <a:t>" and "</a:t>
            </a:r>
            <a:r>
              <a:rPr lang="en-US" altLang="zh-CN" b="1" dirty="0">
                <a:solidFill>
                  <a:srgbClr val="FF0000"/>
                </a:solidFill>
              </a:rPr>
              <a:t>22-May-2012</a:t>
            </a:r>
            <a:r>
              <a:rPr lang="en-US" altLang="zh-CN" dirty="0"/>
              <a:t>"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"</a:t>
            </a:r>
            <a:r>
              <a:rPr lang="en-US" altLang="zh-CN" b="1" dirty="0">
                <a:solidFill>
                  <a:srgbClr val="0432FF"/>
                </a:solidFill>
              </a:rPr>
              <a:t>Ben</a:t>
            </a:r>
            <a:r>
              <a:rPr lang="en-US" altLang="zh-CN" b="1" dirty="0">
                <a:solidFill>
                  <a:srgbClr val="FF0000"/>
                </a:solidFill>
              </a:rPr>
              <a:t>2</a:t>
            </a:r>
            <a:r>
              <a:rPr lang="en-US" altLang="zh-CN" dirty="0"/>
              <a:t>" and "</a:t>
            </a:r>
            <a:r>
              <a:rPr lang="en-US" altLang="zh-CN" b="1" dirty="0">
                <a:solidFill>
                  <a:srgbClr val="FF0000"/>
                </a:solidFill>
              </a:rPr>
              <a:t>2-May-2012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Concatenated string used to compute the hash is same in both cases!</a:t>
            </a:r>
          </a:p>
          <a:p>
            <a:pPr lvl="1"/>
            <a:r>
              <a:rPr lang="en-US" altLang="zh-CN" dirty="0"/>
              <a:t>Can impersonate someone with a similar username</a:t>
            </a:r>
          </a:p>
          <a:p>
            <a:pPr lvl="1"/>
            <a:endParaRPr lang="en-US" altLang="zh-CN" dirty="0"/>
          </a:p>
          <a:p>
            <a:r>
              <a:rPr lang="en-US" altLang="zh-CN" sz="2000" dirty="0"/>
              <a:t>Principle: be </a:t>
            </a:r>
            <a:r>
              <a:rPr lang="en-US" altLang="zh-CN" sz="2000" u="sng" dirty="0"/>
              <a:t>explicit</a:t>
            </a:r>
            <a:r>
              <a:rPr lang="en-US" altLang="zh-CN" sz="2000" dirty="0"/>
              <a:t> and </a:t>
            </a:r>
            <a:r>
              <a:rPr lang="en-US" altLang="zh-CN" sz="2000" u="sng" dirty="0"/>
              <a:t>unambiguous</a:t>
            </a:r>
            <a:r>
              <a:rPr lang="en-US" altLang="zh-CN" sz="2000" dirty="0"/>
              <a:t> when it comes to security</a:t>
            </a:r>
          </a:p>
          <a:p>
            <a:pPr lvl="1"/>
            <a:r>
              <a:rPr lang="en-US" altLang="zh-CN" dirty="0"/>
              <a:t>E.g., use an invertible delimiter scheme for hashing several parts together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Phishing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Adversary tricks user into visiting legitimate-looking web site (e.g., bank)</a:t>
            </a:r>
          </a:p>
          <a:p>
            <a:pPr lvl="1"/>
            <a:r>
              <a:rPr lang="en-US" altLang="zh-CN" dirty="0"/>
              <a:t>Asks for username/</a:t>
            </a:r>
            <a:r>
              <a:rPr lang="en-US" altLang="zh-CN" dirty="0" err="1"/>
              <a:t>passwd</a:t>
            </a:r>
            <a:endParaRPr lang="en-US" altLang="zh-CN" dirty="0"/>
          </a:p>
          <a:p>
            <a:pPr lvl="1"/>
            <a:r>
              <a:rPr lang="en-US" altLang="zh-CN" dirty="0"/>
              <a:t>Actually a different server operated by adversary</a:t>
            </a:r>
          </a:p>
          <a:p>
            <a:pPr lvl="2"/>
            <a:r>
              <a:rPr lang="en-US" altLang="zh-CN" sz="1600" dirty="0"/>
              <a:t>E.g., </a:t>
            </a:r>
            <a:r>
              <a:rPr lang="en-US" altLang="zh-CN" sz="1600" b="1" dirty="0"/>
              <a:t>bank</a:t>
            </a:r>
            <a:r>
              <a:rPr lang="en-US" altLang="zh-CN" sz="1600" b="1" u="sng" dirty="0">
                <a:solidFill>
                  <a:srgbClr val="FF0000"/>
                </a:solidFill>
              </a:rPr>
              <a:t>0</a:t>
            </a:r>
            <a:r>
              <a:rPr lang="en-US" altLang="zh-CN" sz="1600" b="1" dirty="0"/>
              <a:t>famerica.com</a:t>
            </a:r>
            <a:r>
              <a:rPr lang="en-US" altLang="zh-CN" sz="1600" dirty="0"/>
              <a:t> instead of </a:t>
            </a:r>
            <a:r>
              <a:rPr lang="en-US" altLang="zh-CN" sz="1600" b="1" dirty="0" err="1"/>
              <a:t>bank</a:t>
            </a:r>
            <a:r>
              <a:rPr lang="en-US" altLang="zh-CN" sz="1600" b="1" u="sng" dirty="0" err="1">
                <a:solidFill>
                  <a:srgbClr val="FF0000"/>
                </a:solidFill>
              </a:rPr>
              <a:t>o</a:t>
            </a:r>
            <a:r>
              <a:rPr lang="en-US" altLang="zh-CN" sz="1600" b="1" dirty="0" err="1"/>
              <a:t>famerica.com</a:t>
            </a:r>
            <a:endParaRPr lang="en-US" altLang="zh-CN" sz="1600" b="1" dirty="0"/>
          </a:p>
          <a:p>
            <a:pPr lvl="1"/>
            <a:r>
              <a:rPr lang="en-US" altLang="zh-CN" dirty="0"/>
              <a:t>Stores any username/</a:t>
            </a:r>
            <a:r>
              <a:rPr lang="en-US" altLang="zh-CN" dirty="0" err="1"/>
              <a:t>passwd</a:t>
            </a:r>
            <a:r>
              <a:rPr lang="en-US" altLang="zh-CN" dirty="0"/>
              <a:t> entered by victims</a:t>
            </a:r>
          </a:p>
          <a:p>
            <a:pPr lvl="1"/>
            <a:r>
              <a:rPr lang="en-US" altLang="zh-CN" dirty="0"/>
              <a:t>Adversary can now impersonate victims on the real web site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2195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Key problem: once you send a password to the server, it can impersonate you</a:t>
            </a:r>
          </a:p>
          <a:p>
            <a:pPr lvl="1"/>
            <a:r>
              <a:rPr lang="en-US" altLang="zh-CN" sz="2000" dirty="0"/>
              <a:t>Solved part of the problem by hashing the password database</a:t>
            </a:r>
          </a:p>
          <a:p>
            <a:pPr lvl="1"/>
            <a:r>
              <a:rPr lang="en-US" altLang="zh-CN" sz="2000" dirty="0"/>
              <a:t>But still sending the password to the server to verify on login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505572"/>
            <a:ext cx="3352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426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Challenge-response </a:t>
            </a:r>
          </a:p>
          <a:p>
            <a:pPr lvl="1"/>
            <a:r>
              <a:rPr lang="en-US" altLang="zh-CN" sz="2000" dirty="0"/>
              <a:t>Server chooses a random value </a:t>
            </a:r>
            <a:r>
              <a:rPr lang="en-US" altLang="zh-CN" sz="2000" b="1" dirty="0"/>
              <a:t>R</a:t>
            </a:r>
            <a:r>
              <a:rPr lang="en-US" altLang="zh-CN" sz="2000" dirty="0"/>
              <a:t>, sends it to client</a:t>
            </a:r>
          </a:p>
          <a:p>
            <a:pPr lvl="1"/>
            <a:r>
              <a:rPr lang="en-US" altLang="zh-CN" sz="2000" dirty="0"/>
              <a:t>Client computes </a:t>
            </a:r>
            <a:r>
              <a:rPr lang="en-US" altLang="zh-CN" sz="2000" b="1" dirty="0"/>
              <a:t>H(R + password)</a:t>
            </a:r>
            <a:r>
              <a:rPr lang="en-US" altLang="zh-CN" sz="2000" dirty="0"/>
              <a:t> and sends to server</a:t>
            </a:r>
          </a:p>
          <a:p>
            <a:pPr lvl="1"/>
            <a:r>
              <a:rPr lang="en-US" altLang="zh-CN" sz="2000" dirty="0"/>
              <a:t>Server checks if this matches its computation of hash with expected password</a:t>
            </a:r>
          </a:p>
          <a:p>
            <a:pPr lvl="1"/>
            <a:r>
              <a:rPr lang="en-US" altLang="zh-CN" sz="2000" dirty="0"/>
              <a:t>If the server didn't already know password, still doesn't know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517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lang="zh-CN" altLang="en-US" dirty="0"/>
          </a:p>
          <a:p>
            <a:r>
              <a:rPr lang="en-US" altLang="zh-CN" dirty="0"/>
              <a:t>Adversary only learns H(</a:t>
            </a:r>
            <a:r>
              <a:rPr lang="en-US" altLang="zh-CN" b="1" dirty="0"/>
              <a:t>valarMorghul1s </a:t>
            </a:r>
            <a:r>
              <a:rPr lang="en-US" altLang="zh-CN" dirty="0"/>
              <a:t>| </a:t>
            </a:r>
            <a:r>
              <a:rPr lang="en-US" altLang="zh-CN" b="1" dirty="0"/>
              <a:t>458643</a:t>
            </a:r>
            <a:r>
              <a:rPr lang="en-US" altLang="zh-CN" dirty="0"/>
              <a:t>); can</a:t>
            </a:r>
            <a:r>
              <a:rPr lang="zh-CN" altLang="en-US" dirty="0"/>
              <a:t> </a:t>
            </a:r>
            <a:r>
              <a:rPr lang="en-US" altLang="zh-CN" dirty="0"/>
              <a:t>not recover the password from that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27182"/>
            <a:ext cx="8229600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70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4140460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Make the server prove it knows your password</a:t>
            </a:r>
          </a:p>
          <a:p>
            <a:pPr lvl="1"/>
            <a:r>
              <a:rPr lang="en-US" altLang="zh-CN" dirty="0"/>
              <a:t>Client chooses </a:t>
            </a:r>
            <a:r>
              <a:rPr lang="en-US" altLang="zh-CN" b="1" dirty="0"/>
              <a:t>Q</a:t>
            </a:r>
            <a:r>
              <a:rPr lang="en-US" altLang="zh-CN" dirty="0"/>
              <a:t>, sends to server, server computes </a:t>
            </a:r>
            <a:r>
              <a:rPr lang="en-US" altLang="zh-CN" b="1" dirty="0"/>
              <a:t>H(Q + password)</a:t>
            </a:r>
            <a:r>
              <a:rPr lang="en-US" altLang="zh-CN" dirty="0"/>
              <a:t>, replies</a:t>
            </a:r>
          </a:p>
          <a:p>
            <a:pPr lvl="1"/>
            <a:r>
              <a:rPr lang="en-US" altLang="zh-CN" dirty="0"/>
              <a:t>Only the authentic server would know your password!</a:t>
            </a:r>
          </a:p>
          <a:p>
            <a:r>
              <a:rPr lang="en-US" altLang="zh-CN" sz="2000" dirty="0"/>
              <a:t>Unfortunately, not many systems use this in practice</a:t>
            </a:r>
          </a:p>
          <a:p>
            <a:pPr lvl="1"/>
            <a:r>
              <a:rPr lang="en-US" altLang="zh-CN" dirty="0"/>
              <a:t>In part because app developers just care about app authenticating user...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2715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Tech 2: use passwords to authenticate the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Complication</a:t>
            </a:r>
            <a:r>
              <a:rPr lang="en-US" altLang="zh-CN" sz="2000" dirty="0"/>
              <a:t>: could be used with first scheme to fool server!</a:t>
            </a:r>
          </a:p>
          <a:p>
            <a:pPr lvl="1"/>
            <a:r>
              <a:rPr lang="en-US" altLang="zh-CN" dirty="0"/>
              <a:t>First, try to log into the server: get the server's challenge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Then, decide you want to test the server: send it the same </a:t>
            </a:r>
            <a:r>
              <a:rPr lang="en-US" altLang="zh-CN" b="1" dirty="0"/>
              <a:t>R</a:t>
            </a:r>
          </a:p>
          <a:p>
            <a:pPr lvl="1"/>
            <a:r>
              <a:rPr lang="en-US" altLang="zh-CN" dirty="0"/>
              <a:t>Send server's reply back to it as response to the original challenge</a:t>
            </a:r>
          </a:p>
          <a:p>
            <a:r>
              <a:rPr lang="en-US" altLang="zh-CN" sz="2000" b="1" dirty="0"/>
              <a:t>Principle</a:t>
            </a:r>
            <a:r>
              <a:rPr lang="en-US" altLang="zh-CN" sz="2000" dirty="0"/>
              <a:t>: be explicit, again!</a:t>
            </a:r>
          </a:p>
          <a:p>
            <a:pPr lvl="1"/>
            <a:r>
              <a:rPr lang="en-US" altLang="zh-CN" dirty="0"/>
              <a:t>E.g., hash the intended recipient of response (e.g., client or server), and have the recipient verify it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193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dirty="0"/>
              <a:t>Turn phishing attacks from </a:t>
            </a:r>
            <a:r>
              <a:rPr lang="en-US" altLang="zh-CN" b="1" dirty="0"/>
              <a:t>offline</a:t>
            </a:r>
            <a:r>
              <a:rPr lang="en-US" altLang="zh-CN" dirty="0"/>
              <a:t> into </a:t>
            </a:r>
            <a:r>
              <a:rPr lang="en-US" altLang="zh-CN" b="1" dirty="0"/>
              <a:t>online</a:t>
            </a:r>
            <a:r>
              <a:rPr lang="en-US" altLang="zh-CN" dirty="0"/>
              <a:t> attacks</a:t>
            </a:r>
          </a:p>
          <a:p>
            <a:pPr lvl="1"/>
            <a:r>
              <a:rPr lang="en-US" altLang="zh-CN" dirty="0"/>
              <a:t>If adversary doesn't have the right image, users will know the site is fake</a:t>
            </a:r>
          </a:p>
          <a:p>
            <a:pPr lvl="1"/>
            <a:r>
              <a:rPr lang="en-US" altLang="zh-CN" dirty="0"/>
              <a:t>Adversary could talk to real site, fetch image for each user that logs in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2AA4D9D-D09F-3CE8-A0BE-447B2E5FC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318" y="2534728"/>
            <a:ext cx="4850860" cy="284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859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Why is it still useful, then?</a:t>
            </a:r>
          </a:p>
          <a:p>
            <a:pPr lvl="1"/>
            <a:r>
              <a:rPr lang="en-US" altLang="zh-CN" dirty="0"/>
              <a:t>Requires more efforts on adversary's part to mount attack</a:t>
            </a:r>
          </a:p>
          <a:p>
            <a:pPr lvl="1"/>
            <a:r>
              <a:rPr lang="en-US" altLang="zh-CN" dirty="0"/>
              <a:t>Even if adversary does this, bank can detect it</a:t>
            </a:r>
          </a:p>
          <a:p>
            <a:pPr lvl="1"/>
            <a:r>
              <a:rPr lang="en-US" altLang="zh-CN" dirty="0"/>
              <a:t>Watch for many requests coming from a single computer</a:t>
            </a:r>
          </a:p>
          <a:p>
            <a:pPr lvl="1"/>
            <a:r>
              <a:rPr lang="en-US" altLang="zh-CN" dirty="0"/>
              <a:t>That computer might be trying to impersonate site</a:t>
            </a:r>
          </a:p>
          <a:p>
            <a:pPr lvl="1"/>
            <a:r>
              <a:rPr lang="en-US" altLang="zh-CN" dirty="0"/>
              <a:t>Turns an offline/passive attack into an online/active attack</a:t>
            </a:r>
          </a:p>
          <a:p>
            <a:r>
              <a:rPr lang="en-US" altLang="zh-CN" sz="2000" dirty="0"/>
              <a:t>Key insight</a:t>
            </a:r>
          </a:p>
          <a:p>
            <a:pPr lvl="1"/>
            <a:r>
              <a:rPr lang="en-US" altLang="zh-CN" dirty="0"/>
              <a:t>Don't need perfect security, small improvements can help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166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4: Specific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Make passwords specific to a site</a:t>
            </a:r>
          </a:p>
          <a:p>
            <a:pPr lvl="1"/>
            <a:r>
              <a:rPr lang="en-US" altLang="zh-CN" sz="2000" dirty="0"/>
              <a:t>Instead of sending password, send H(</a:t>
            </a:r>
            <a:r>
              <a:rPr lang="en-US" altLang="zh-CN" sz="2000" dirty="0" err="1"/>
              <a:t>servername</a:t>
            </a:r>
            <a:r>
              <a:rPr lang="en-US" altLang="zh-CN" sz="2000" dirty="0"/>
              <a:t> + password)</a:t>
            </a:r>
          </a:p>
          <a:p>
            <a:pPr lvl="1"/>
            <a:r>
              <a:rPr lang="en-US" altLang="zh-CN" sz="2000" dirty="0"/>
              <a:t>Just like a basic password scheme, from the server's point of view</a:t>
            </a:r>
          </a:p>
          <a:p>
            <a:pPr lvl="1"/>
            <a:endParaRPr lang="en-US" altLang="zh-CN" sz="2000" dirty="0"/>
          </a:p>
          <a:p>
            <a:r>
              <a:rPr lang="en-US" altLang="zh-CN" sz="2000" dirty="0"/>
              <a:t>Except impersonator on another server gets diff passwd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8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435280" cy="432048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One-time Password</a:t>
            </a:r>
          </a:p>
          <a:p>
            <a:pPr lvl="1"/>
            <a:r>
              <a:rPr lang="en-US" altLang="zh-CN" sz="2000" dirty="0"/>
              <a:t>If adversary intercepts password, can keep using it over and over</a:t>
            </a:r>
          </a:p>
          <a:p>
            <a:pPr lvl="1"/>
            <a:r>
              <a:rPr lang="en-US" altLang="zh-CN" sz="2000" dirty="0"/>
              <a:t>Can implement one-time passwords: need to use a different password every time</a:t>
            </a:r>
          </a:p>
          <a:p>
            <a:r>
              <a:rPr lang="en-US" altLang="zh-CN" sz="2400" dirty="0"/>
              <a:t>Design: construct a long chain of hashes.</a:t>
            </a:r>
          </a:p>
          <a:p>
            <a:pPr lvl="1"/>
            <a:r>
              <a:rPr lang="en-US" altLang="zh-CN" sz="2000" dirty="0"/>
              <a:t>Start with password and salt, as before</a:t>
            </a:r>
          </a:p>
          <a:p>
            <a:pPr lvl="1"/>
            <a:r>
              <a:rPr lang="en-US" altLang="zh-CN" sz="2000" dirty="0"/>
              <a:t>Repeatedly apply hash, n times, to get n passwords</a:t>
            </a:r>
          </a:p>
          <a:p>
            <a:pPr lvl="1"/>
            <a:r>
              <a:rPr lang="en-US" altLang="zh-CN" sz="2000" dirty="0"/>
              <a:t>Server stores x = H(H(H(H(...(H(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)))))) = </a:t>
            </a:r>
            <a:r>
              <a:rPr lang="en-US" altLang="zh-CN" sz="2000" dirty="0" err="1"/>
              <a:t>H</a:t>
            </a:r>
            <a:r>
              <a:rPr lang="en-US" altLang="zh-CN" sz="2000" baseline="30000" dirty="0" err="1"/>
              <a:t>n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</a:t>
            </a:r>
          </a:p>
          <a:p>
            <a:r>
              <a:rPr lang="en-US" altLang="zh-CN" sz="2400" dirty="0"/>
              <a:t>To authenticate, send token=H</a:t>
            </a:r>
            <a:r>
              <a:rPr lang="en-US" altLang="zh-CN" sz="2400" baseline="30000" dirty="0"/>
              <a:t>{n-1}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salt+password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Server verifies that x = H(token), then sets x &lt;- token</a:t>
            </a:r>
          </a:p>
          <a:p>
            <a:pPr lvl="1"/>
            <a:r>
              <a:rPr lang="en-US" altLang="zh-CN" sz="2000" dirty="0"/>
              <a:t>User carries a printout of a few hashes, or uses smartphone to compute them.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936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Alternative design: include time in the hash (Google's 2-step verification)</a:t>
            </a:r>
          </a:p>
          <a:p>
            <a:pPr lvl="1"/>
            <a:r>
              <a:rPr lang="en-US" altLang="zh-CN" dirty="0"/>
              <a:t>Server and user's smartphone share some secret string K</a:t>
            </a:r>
          </a:p>
          <a:p>
            <a:pPr lvl="1"/>
            <a:r>
              <a:rPr lang="en-US" altLang="zh-CN" dirty="0"/>
              <a:t>To authenticate, smartphone computes H(K || current time)</a:t>
            </a:r>
          </a:p>
          <a:p>
            <a:pPr lvl="1"/>
            <a:r>
              <a:rPr lang="en-US" altLang="zh-CN" dirty="0"/>
              <a:t>User sends hash value to server, server can check a few recent time values.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901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Google's App-specific password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94" y="1208774"/>
            <a:ext cx="8017546" cy="31608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357667"/>
            <a:ext cx="8318500" cy="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850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Tech 6: bind authentication and request authorization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One way to look at problem: sending password authorizes any request</a:t>
            </a:r>
          </a:p>
          <a:p>
            <a:pPr lvl="1"/>
            <a:r>
              <a:rPr lang="en-US" altLang="zh-CN" sz="1600" dirty="0"/>
              <a:t>Even requests by adversary that intercepts our password</a:t>
            </a:r>
          </a:p>
          <a:p>
            <a:pPr lvl="1"/>
            <a:r>
              <a:rPr lang="en-US" altLang="zh-CN" sz="1600" dirty="0"/>
              <a:t>A different design: use password to authenticate any request</a:t>
            </a:r>
          </a:p>
          <a:p>
            <a:pPr lvl="1"/>
            <a:r>
              <a:rPr lang="en-US" altLang="zh-CN" sz="1600" b="1" dirty="0"/>
              <a:t>req = { username, "write XX to </a:t>
            </a:r>
            <a:r>
              <a:rPr lang="en-US" altLang="zh-CN" sz="1600" b="1" dirty="0" err="1"/>
              <a:t>exam.txt</a:t>
            </a:r>
            <a:r>
              <a:rPr lang="en-US" altLang="zh-CN" sz="1600" b="1" dirty="0"/>
              <a:t>", H(password + "write ..") }</a:t>
            </a:r>
          </a:p>
          <a:p>
            <a:pPr lvl="1"/>
            <a:endParaRPr lang="en-US" altLang="zh-CN" sz="1600" b="1" dirty="0"/>
          </a:p>
          <a:p>
            <a:r>
              <a:rPr lang="en-US" altLang="zh-CN" dirty="0"/>
              <a:t>Server can check if this is a legitimate </a:t>
            </a:r>
            <a:r>
              <a:rPr lang="en-US" altLang="zh-CN" dirty="0" err="1"/>
              <a:t>req</a:t>
            </a:r>
            <a:r>
              <a:rPr lang="en-US" altLang="zh-CN" dirty="0"/>
              <a:t> from user using password</a:t>
            </a:r>
          </a:p>
          <a:p>
            <a:pPr lvl="1"/>
            <a:r>
              <a:rPr lang="en-US" altLang="zh-CN" sz="1600" dirty="0"/>
              <a:t>Even if adversary intercepts request, cannot steal/misuse password</a:t>
            </a:r>
          </a:p>
          <a:p>
            <a:pPr lvl="1"/>
            <a:r>
              <a:rPr lang="en-US" altLang="zh-CN" sz="1600" dirty="0"/>
              <a:t>In practice, don't want to use password, use some session token instead</a:t>
            </a:r>
          </a:p>
          <a:p>
            <a:pPr lvl="1"/>
            <a:r>
              <a:rPr lang="en-US" altLang="zh-CN" sz="1600" dirty="0"/>
              <a:t>Could combine well with one-time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4474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7: FIDO: Replace the Password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" y="1273324"/>
            <a:ext cx="9144000" cy="4247812"/>
          </a:xfrm>
          <a:prstGeom prst="rect">
            <a:avLst/>
          </a:prstGeom>
        </p:spPr>
      </p:pic>
      <p:pic>
        <p:nvPicPr>
          <p:cNvPr id="3074" name="Picture 2" descr="尤比科安全密钥 YubiKey 5C NFC USB-C/FIDO2/WebAuthn/U2F/2 级认证/高耐用性/抗冲击性/防水">
            <a:extLst>
              <a:ext uri="{FF2B5EF4-FFF2-40B4-BE49-F238E27FC236}">
                <a16:creationId xmlns:a16="http://schemas.microsoft.com/office/drawing/2014/main" id="{1727FC63-A0CC-AE45-9A8E-2058D65AF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71861"/>
            <a:ext cx="685263" cy="6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2755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CA1071-2D0D-FA45-82B7-244FE6CD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1BAC54-5B9A-D544-B7E1-9D1537193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"/>
            <a:ext cx="9144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049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Bindings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4766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70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Private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70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Fingerprint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810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6814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Publish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814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User ID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/>
          <p:cNvCxnSpPr>
            <a:stCxn id="6" idx="2"/>
            <a:endCxn id="5" idx="0"/>
          </p:cNvCxnSpPr>
          <p:nvPr/>
        </p:nvCxnSpPr>
        <p:spPr>
          <a:xfrm>
            <a:off x="262778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2"/>
            <a:endCxn id="8" idx="0"/>
          </p:cNvCxnSpPr>
          <p:nvPr/>
        </p:nvCxnSpPr>
        <p:spPr>
          <a:xfrm>
            <a:off x="658822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1"/>
            <a:endCxn id="5" idx="3"/>
          </p:cNvCxnSpPr>
          <p:nvPr/>
        </p:nvCxnSpPr>
        <p:spPr>
          <a:xfrm flipH="1">
            <a:off x="3347864" y="3050876"/>
            <a:ext cx="2520280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835696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0132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56843" y="4389618"/>
            <a:ext cx="2613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hardware (e.g., Enclave)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22483" y="438961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isolation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203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Bootstrapping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74393"/>
            <a:ext cx="8435280" cy="4047836"/>
          </a:xfrm>
        </p:spPr>
        <p:txBody>
          <a:bodyPr>
            <a:noAutofit/>
          </a:bodyPr>
          <a:lstStyle/>
          <a:p>
            <a:r>
              <a:rPr lang="en-US" altLang="zh-CN" sz="1600" dirty="0"/>
              <a:t>How to initially set a password for an account?</a:t>
            </a:r>
          </a:p>
          <a:p>
            <a:pPr lvl="1"/>
            <a:r>
              <a:rPr lang="en-US" altLang="zh-CN" sz="1400" dirty="0"/>
              <a:t>If adversary can subvert this process, cannot rely on much else</a:t>
            </a:r>
          </a:p>
          <a:p>
            <a:pPr lvl="1"/>
            <a:r>
              <a:rPr lang="en-US" altLang="zh-CN" sz="1400" dirty="0"/>
              <a:t>MIT: admissions office vets each student, hands out account codes</a:t>
            </a:r>
          </a:p>
          <a:p>
            <a:pPr lvl="1"/>
            <a:r>
              <a:rPr lang="en-US" altLang="zh-CN" sz="1400" dirty="0"/>
              <a:t>Many web sites: anyone with an email can create a new account</a:t>
            </a:r>
          </a:p>
          <a:p>
            <a:r>
              <a:rPr lang="en-US" altLang="zh-CN" sz="1600" dirty="0"/>
              <a:t>Changing password (e.g., after compromise)</a:t>
            </a:r>
          </a:p>
          <a:p>
            <a:pPr lvl="1"/>
            <a:r>
              <a:rPr lang="en-US" altLang="zh-CN" sz="1400" dirty="0"/>
              <a:t>Need some additional mechanism to differentiate user vs. attacker</a:t>
            </a:r>
          </a:p>
          <a:p>
            <a:pPr lvl="1"/>
            <a:r>
              <a:rPr lang="en-US" altLang="zh-CN" sz="1400" dirty="0"/>
              <a:t>MIT: walk over to accounts office, show ID, admin can reset password</a:t>
            </a:r>
          </a:p>
          <a:p>
            <a:pPr lvl="1"/>
            <a:r>
              <a:rPr lang="en-US" altLang="zh-CN" sz="1400" dirty="0"/>
              <a:t>Many sites: additional "security" questions used to reset password</a:t>
            </a:r>
          </a:p>
          <a:p>
            <a:r>
              <a:rPr lang="en-US" altLang="zh-CN" sz="1600" dirty="0"/>
              <a:t>Password bootstrap / reset mechanisms are part of the security system</a:t>
            </a:r>
          </a:p>
          <a:p>
            <a:pPr lvl="1"/>
            <a:r>
              <a:rPr lang="en-US" altLang="zh-CN" sz="1400" dirty="0"/>
              <a:t>Can sometimes be weaker than the password mechanisms</a:t>
            </a:r>
          </a:p>
          <a:p>
            <a:pPr lvl="1"/>
            <a:r>
              <a:rPr lang="en-US" altLang="zh-CN" sz="1400" dirty="0"/>
              <a:t>Sarah Palin's Yahoo account was compromised by guessing security Q's</a:t>
            </a:r>
          </a:p>
          <a:p>
            <a:pPr lvl="1"/>
            <a:r>
              <a:rPr lang="en-US" altLang="zh-CN" sz="1400" dirty="0"/>
              <a:t>Personal information can be easy to find online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760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Principles</a:t>
            </a:r>
            <a:r>
              <a:rPr lang="zh-CN" altLang="en-US" dirty="0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1219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Deal with bugs / incomplete mediation</a:t>
            </a:r>
          </a:p>
          <a:p>
            <a:pPr lvl="1"/>
            <a:r>
              <a:rPr lang="en-US" altLang="zh-CN" dirty="0"/>
              <a:t>Any component that can arbitrarily access a resource must invoke the guard</a:t>
            </a:r>
          </a:p>
          <a:p>
            <a:pPr lvl="1"/>
            <a:r>
              <a:rPr lang="en-US" altLang="zh-CN" dirty="0"/>
              <a:t>If component has a bug or design mistake, can lead to incomplete mediation</a:t>
            </a:r>
          </a:p>
          <a:p>
            <a:pPr lvl="1"/>
            <a:r>
              <a:rPr lang="en-US" altLang="zh-CN" dirty="0"/>
              <a:t>General plan: reduce the number of components that must invoke the guard</a:t>
            </a:r>
          </a:p>
          <a:p>
            <a:pPr lvl="2"/>
            <a:r>
              <a:rPr lang="en-US" altLang="zh-CN" sz="1600" dirty="0"/>
              <a:t>E.g., arrange for DB server to check permissions on records returned, then security does not depend as much on </a:t>
            </a:r>
            <a:r>
              <a:rPr lang="en-US" altLang="zh-CN" sz="1600" i="1" dirty="0" err="1"/>
              <a:t>lookup.cgi</a:t>
            </a:r>
            <a:endParaRPr lang="en-US" altLang="zh-CN" sz="1600" i="1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Security VS. Availability</a:t>
            </a:r>
          </a:p>
          <a:p>
            <a:pPr lvl="1"/>
            <a:r>
              <a:rPr lang="en-US" altLang="zh-CN" sz="1600" dirty="0"/>
              <a:t>E.g., system requires frequent password changes -&gt; users may write them down</a:t>
            </a:r>
          </a:p>
          <a:p>
            <a:r>
              <a:rPr lang="en-US" altLang="zh-CN" dirty="0"/>
              <a:t>How far should a teacher go to protect the exam</a:t>
            </a:r>
            <a:r>
              <a:rPr lang="zh-CN" altLang="en-US" dirty="0"/>
              <a:t> </a:t>
            </a:r>
            <a:r>
              <a:rPr lang="en-US" altLang="zh-CN" dirty="0"/>
              <a:t>file?</a:t>
            </a:r>
          </a:p>
          <a:p>
            <a:pPr lvl="1"/>
            <a:r>
              <a:rPr lang="en-US" altLang="zh-CN" sz="1600" dirty="0"/>
              <a:t>Put the file on a separate computer, to avoid sharing a file system?</a:t>
            </a:r>
          </a:p>
          <a:p>
            <a:pPr lvl="1"/>
            <a:r>
              <a:rPr lang="en-US" altLang="zh-CN" sz="1600" dirty="0"/>
              <a:t>Disconnect computer from the network, to avoid remotely exploitable OS bugs?</a:t>
            </a:r>
          </a:p>
          <a:p>
            <a:pPr lvl="1"/>
            <a:r>
              <a:rPr lang="en-US" altLang="zh-CN" sz="1600" dirty="0"/>
              <a:t>Put the server into a separate machine room?</a:t>
            </a:r>
          </a:p>
          <a:p>
            <a:pPr lvl="1"/>
            <a:r>
              <a:rPr lang="en-US" altLang="zh-CN" sz="1600" dirty="0"/>
              <a:t>Get a guard to physically protect the machine room?</a:t>
            </a:r>
          </a:p>
          <a:p>
            <a:pPr lvl="1"/>
            <a:r>
              <a:rPr lang="en-US" altLang="zh-CN" sz="1600" dirty="0"/>
              <a:t>...</a:t>
            </a:r>
          </a:p>
          <a:p>
            <a:r>
              <a:rPr lang="en-US" altLang="zh-CN" dirty="0"/>
              <a:t>Good idea: cost of security mechanism should be commensurate with value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D1930C5-F07C-A445-9799-0011464D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45" y="101600"/>
            <a:ext cx="8242300" cy="27559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9D9E19-13F7-3441-90E0-BE05EDAA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812380"/>
            <a:ext cx="2870200" cy="2565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9F526F-E4BB-684F-90BA-985027EA4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" y="2812380"/>
            <a:ext cx="4275667" cy="25654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FC4155E-1CD0-2E43-B137-37E80354F214}"/>
              </a:ext>
            </a:extLst>
          </p:cNvPr>
          <p:cNvSpPr/>
          <p:nvPr/>
        </p:nvSpPr>
        <p:spPr>
          <a:xfrm>
            <a:off x="3419872" y="374848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DB9EDE5-96FA-6746-8F5E-FB6715829D69}"/>
              </a:ext>
            </a:extLst>
          </p:cNvPr>
          <p:cNvCxnSpPr/>
          <p:nvPr/>
        </p:nvCxnSpPr>
        <p:spPr>
          <a:xfrm flipV="1">
            <a:off x="3923928" y="2812380"/>
            <a:ext cx="201622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3053DB7-7598-C743-A021-2CC3109F7BC1}"/>
              </a:ext>
            </a:extLst>
          </p:cNvPr>
          <p:cNvCxnSpPr>
            <a:cxnSpLocks/>
          </p:cNvCxnSpPr>
          <p:nvPr/>
        </p:nvCxnSpPr>
        <p:spPr>
          <a:xfrm>
            <a:off x="3923928" y="4324548"/>
            <a:ext cx="2016224" cy="105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50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45840</TotalTime>
  <Words>4483</Words>
  <Application>Microsoft Macintosh PowerPoint</Application>
  <PresentationFormat>全屏显示(16:10)</PresentationFormat>
  <Paragraphs>638</Paragraphs>
  <Slides>76</Slides>
  <Notes>10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5" baseType="lpstr">
      <vt:lpstr>DengXian</vt:lpstr>
      <vt:lpstr>ＭＳ Ｐゴシック</vt:lpstr>
      <vt:lpstr>Segoe</vt:lpstr>
      <vt:lpstr>Arial</vt:lpstr>
      <vt:lpstr>Arial Narrow</vt:lpstr>
      <vt:lpstr>Calibri</vt:lpstr>
      <vt:lpstr>Consolas</vt:lpstr>
      <vt:lpstr>Times New Roman</vt:lpstr>
      <vt:lpstr>1_Office 主题​​</vt:lpstr>
      <vt:lpstr>Introduction to System Security</vt:lpstr>
      <vt:lpstr>Attacks Happen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Other Attacks</vt:lpstr>
      <vt:lpstr>Cross-Site Scripting</vt:lpstr>
      <vt:lpstr>SQL Injection</vt:lpstr>
      <vt:lpstr>SQL Injection</vt:lpstr>
      <vt:lpstr>Security: Real World VS. Digital World</vt:lpstr>
      <vt:lpstr>Security: Real World VS. Digital World</vt:lpstr>
      <vt:lpstr>Why is Security So Hard?</vt:lpstr>
      <vt:lpstr>Ways to Access exam.txt</vt:lpstr>
      <vt:lpstr>PowerPoint 演示文稿</vt:lpstr>
      <vt:lpstr>Why is Security So Hard?</vt:lpstr>
      <vt:lpstr>Fault Tolerant Fails Here</vt:lpstr>
      <vt:lpstr>Much Harder to Reason about Security</vt:lpstr>
      <vt:lpstr>2 Steps towards Building a More Secure System</vt:lpstr>
      <vt:lpstr>Policy: Goals</vt:lpstr>
      <vt:lpstr>Threat Model: Assumptions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Authentication: Password</vt:lpstr>
      <vt:lpstr>Authentication: Who Are You?</vt:lpstr>
      <vt:lpstr>Authentication: Password</vt:lpstr>
      <vt:lpstr>An Example: Guessing Password (Tenex)</vt:lpstr>
      <vt:lpstr>Problem: Guess One Character at a Time</vt:lpstr>
      <vt:lpstr>Timing Attack: Guess One Character at a Time</vt:lpstr>
      <vt:lpstr>Timing Attack: Guess One Character at a Time</vt:lpstr>
      <vt:lpstr>Idea: Store Hash of Password</vt:lpstr>
      <vt:lpstr>Store Hash of Password</vt:lpstr>
      <vt:lpstr>Store Hash of Password</vt:lpstr>
      <vt:lpstr>Store Hash of Password</vt:lpstr>
      <vt:lpstr>30 Most Used Passwords in 2022</vt:lpstr>
      <vt:lpstr>Store Hash of Password</vt:lpstr>
      <vt:lpstr>Salting</vt:lpstr>
      <vt:lpstr>Salting</vt:lpstr>
      <vt:lpstr>Bootstrap Authentication</vt:lpstr>
      <vt:lpstr>Session Cookies: Strawman</vt:lpstr>
      <vt:lpstr>Session Cookies: Strawman</vt:lpstr>
      <vt:lpstr>Phishing Attacks</vt:lpstr>
      <vt:lpstr>Key Problem of Password</vt:lpstr>
      <vt:lpstr>Tech 1: challenge-response scheme</vt:lpstr>
      <vt:lpstr>Tech 1: challenge-response scheme</vt:lpstr>
      <vt:lpstr>Tech 2: use passwords to authenticate the server</vt:lpstr>
      <vt:lpstr>Tech 2: use passwords to authenticate the server</vt:lpstr>
      <vt:lpstr>Tech 3: turn offline into online attack</vt:lpstr>
      <vt:lpstr>Tech 3: turn offline into online attack</vt:lpstr>
      <vt:lpstr>Tech 4: Specific password</vt:lpstr>
      <vt:lpstr>Tech 5: one-time passwords</vt:lpstr>
      <vt:lpstr>Tech 5: one-time passwords</vt:lpstr>
      <vt:lpstr>Google's App-specific password</vt:lpstr>
      <vt:lpstr>Tech 6: bind authentication and request authorization</vt:lpstr>
      <vt:lpstr>Tech 7: FIDO: Replace the Password</vt:lpstr>
      <vt:lpstr>PowerPoint 演示文稿</vt:lpstr>
      <vt:lpstr>Three Bindings</vt:lpstr>
      <vt:lpstr>Bootstrapping</vt:lpstr>
      <vt:lpstr>Security Principles </vt:lpstr>
      <vt:lpstr>Principle of Least Privilege</vt:lpstr>
      <vt:lpstr>Least Trust</vt:lpstr>
      <vt:lpstr>Users Make Mistakes</vt:lpstr>
      <vt:lpstr>Cost of Security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1628</cp:revision>
  <cp:lastPrinted>2020-03-02T13:38:09Z</cp:lastPrinted>
  <dcterms:created xsi:type="dcterms:W3CDTF">2017-11-24T09:35:45Z</dcterms:created>
  <dcterms:modified xsi:type="dcterms:W3CDTF">2025-12-02T07:34:28Z</dcterms:modified>
</cp:coreProperties>
</file>